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51"/>
  </p:notesMasterIdLst>
  <p:handoutMasterIdLst>
    <p:handoutMasterId r:id="rId52"/>
  </p:handoutMasterIdLst>
  <p:sldIdLst>
    <p:sldId id="296" r:id="rId2"/>
    <p:sldId id="375" r:id="rId3"/>
    <p:sldId id="334" r:id="rId4"/>
    <p:sldId id="355" r:id="rId5"/>
    <p:sldId id="310" r:id="rId6"/>
    <p:sldId id="374" r:id="rId7"/>
    <p:sldId id="297" r:id="rId8"/>
    <p:sldId id="258" r:id="rId9"/>
    <p:sldId id="354" r:id="rId10"/>
    <p:sldId id="356" r:id="rId11"/>
    <p:sldId id="357" r:id="rId12"/>
    <p:sldId id="358" r:id="rId13"/>
    <p:sldId id="359" r:id="rId14"/>
    <p:sldId id="372" r:id="rId15"/>
    <p:sldId id="360" r:id="rId16"/>
    <p:sldId id="361" r:id="rId17"/>
    <p:sldId id="362" r:id="rId18"/>
    <p:sldId id="363" r:id="rId19"/>
    <p:sldId id="371" r:id="rId20"/>
    <p:sldId id="364" r:id="rId21"/>
    <p:sldId id="365" r:id="rId22"/>
    <p:sldId id="366" r:id="rId23"/>
    <p:sldId id="367" r:id="rId24"/>
    <p:sldId id="368" r:id="rId25"/>
    <p:sldId id="346" r:id="rId26"/>
    <p:sldId id="347" r:id="rId27"/>
    <p:sldId id="348" r:id="rId28"/>
    <p:sldId id="370" r:id="rId29"/>
    <p:sldId id="353" r:id="rId30"/>
    <p:sldId id="349" r:id="rId31"/>
    <p:sldId id="259" r:id="rId32"/>
    <p:sldId id="261" r:id="rId33"/>
    <p:sldId id="331" r:id="rId34"/>
    <p:sldId id="338" r:id="rId35"/>
    <p:sldId id="315" r:id="rId36"/>
    <p:sldId id="369" r:id="rId37"/>
    <p:sldId id="328" r:id="rId38"/>
    <p:sldId id="329" r:id="rId39"/>
    <p:sldId id="330" r:id="rId40"/>
    <p:sldId id="378" r:id="rId41"/>
    <p:sldId id="373" r:id="rId42"/>
    <p:sldId id="306" r:id="rId43"/>
    <p:sldId id="335" r:id="rId44"/>
    <p:sldId id="337" r:id="rId45"/>
    <p:sldId id="377" r:id="rId46"/>
    <p:sldId id="290" r:id="rId47"/>
    <p:sldId id="340" r:id="rId48"/>
    <p:sldId id="332" r:id="rId49"/>
    <p:sldId id="333" r:id="rId5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770"/>
    <a:srgbClr val="0F371B"/>
    <a:srgbClr val="4B4B4B"/>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15" autoAdjust="0"/>
    <p:restoredTop sz="77842" autoAdjust="0"/>
  </p:normalViewPr>
  <p:slideViewPr>
    <p:cSldViewPr snapToGrid="0">
      <p:cViewPr varScale="1">
        <p:scale>
          <a:sx n="89" d="100"/>
          <a:sy n="89" d="100"/>
        </p:scale>
        <p:origin x="114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655A562-1728-47B3-BC76-77361FAE0E58}" type="datetimeFigureOut">
              <a:rPr lang="en-GB" smtClean="0"/>
              <a:t>01/11/2024</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BEEE3BE-252F-4B09-BE8A-92F8234D17C8}" type="slidenum">
              <a:rPr lang="en-GB" smtClean="0"/>
              <a:t>‹#›</a:t>
            </a:fld>
            <a:endParaRPr lang="en-GB"/>
          </a:p>
        </p:txBody>
      </p:sp>
    </p:spTree>
    <p:extLst>
      <p:ext uri="{BB962C8B-B14F-4D97-AF65-F5344CB8AC3E}">
        <p14:creationId xmlns:p14="http://schemas.microsoft.com/office/powerpoint/2010/main" val="2995484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6C87E9C-6995-4FE7-BD68-E125B313AE8F}" type="datetimeFigureOut">
              <a:rPr lang="en-US" smtClean="0"/>
              <a:t>11/1/2024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F32CB35-F9BC-4457-A0CE-DB58610F4B05}" type="slidenum">
              <a:rPr lang="en-US" smtClean="0"/>
              <a:t>‹#›</a:t>
            </a:fld>
            <a:endParaRPr lang="en-US"/>
          </a:p>
        </p:txBody>
      </p:sp>
    </p:spTree>
    <p:extLst>
      <p:ext uri="{BB962C8B-B14F-4D97-AF65-F5344CB8AC3E}">
        <p14:creationId xmlns:p14="http://schemas.microsoft.com/office/powerpoint/2010/main" val="2737518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1</a:t>
            </a:fld>
            <a:endParaRPr lang="en-US" dirty="0"/>
          </a:p>
        </p:txBody>
      </p:sp>
    </p:spTree>
    <p:extLst>
      <p:ext uri="{BB962C8B-B14F-4D97-AF65-F5344CB8AC3E}">
        <p14:creationId xmlns:p14="http://schemas.microsoft.com/office/powerpoint/2010/main" val="1445322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25</a:t>
            </a:fld>
            <a:endParaRPr lang="en-US"/>
          </a:p>
        </p:txBody>
      </p:sp>
    </p:spTree>
    <p:extLst>
      <p:ext uri="{BB962C8B-B14F-4D97-AF65-F5344CB8AC3E}">
        <p14:creationId xmlns:p14="http://schemas.microsoft.com/office/powerpoint/2010/main" val="4076286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26</a:t>
            </a:fld>
            <a:endParaRPr lang="en-US"/>
          </a:p>
        </p:txBody>
      </p:sp>
    </p:spTree>
    <p:extLst>
      <p:ext uri="{BB962C8B-B14F-4D97-AF65-F5344CB8AC3E}">
        <p14:creationId xmlns:p14="http://schemas.microsoft.com/office/powerpoint/2010/main" val="1336988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31</a:t>
            </a:fld>
            <a:endParaRPr lang="en-US" dirty="0"/>
          </a:p>
        </p:txBody>
      </p:sp>
    </p:spTree>
    <p:extLst>
      <p:ext uri="{BB962C8B-B14F-4D97-AF65-F5344CB8AC3E}">
        <p14:creationId xmlns:p14="http://schemas.microsoft.com/office/powerpoint/2010/main" val="333453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33</a:t>
            </a:fld>
            <a:endParaRPr lang="en-US"/>
          </a:p>
        </p:txBody>
      </p:sp>
    </p:spTree>
    <p:extLst>
      <p:ext uri="{BB962C8B-B14F-4D97-AF65-F5344CB8AC3E}">
        <p14:creationId xmlns:p14="http://schemas.microsoft.com/office/powerpoint/2010/main" val="3179809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37</a:t>
            </a:fld>
            <a:endParaRPr lang="en-US"/>
          </a:p>
        </p:txBody>
      </p:sp>
    </p:spTree>
    <p:extLst>
      <p:ext uri="{BB962C8B-B14F-4D97-AF65-F5344CB8AC3E}">
        <p14:creationId xmlns:p14="http://schemas.microsoft.com/office/powerpoint/2010/main" val="907737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38</a:t>
            </a:fld>
            <a:endParaRPr lang="en-US"/>
          </a:p>
        </p:txBody>
      </p:sp>
    </p:spTree>
    <p:extLst>
      <p:ext uri="{BB962C8B-B14F-4D97-AF65-F5344CB8AC3E}">
        <p14:creationId xmlns:p14="http://schemas.microsoft.com/office/powerpoint/2010/main" val="923034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39</a:t>
            </a:fld>
            <a:endParaRPr lang="en-US"/>
          </a:p>
        </p:txBody>
      </p:sp>
    </p:spTree>
    <p:extLst>
      <p:ext uri="{BB962C8B-B14F-4D97-AF65-F5344CB8AC3E}">
        <p14:creationId xmlns:p14="http://schemas.microsoft.com/office/powerpoint/2010/main" val="2960065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42</a:t>
            </a:fld>
            <a:endParaRPr lang="en-US"/>
          </a:p>
        </p:txBody>
      </p:sp>
    </p:spTree>
    <p:extLst>
      <p:ext uri="{BB962C8B-B14F-4D97-AF65-F5344CB8AC3E}">
        <p14:creationId xmlns:p14="http://schemas.microsoft.com/office/powerpoint/2010/main" val="1643433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32CB35-F9BC-4457-A0CE-DB58610F4B05}" type="slidenum">
              <a:rPr lang="en-US" smtClean="0"/>
              <a:t>43</a:t>
            </a:fld>
            <a:endParaRPr lang="en-US"/>
          </a:p>
        </p:txBody>
      </p:sp>
    </p:spTree>
    <p:extLst>
      <p:ext uri="{BB962C8B-B14F-4D97-AF65-F5344CB8AC3E}">
        <p14:creationId xmlns:p14="http://schemas.microsoft.com/office/powerpoint/2010/main" val="541320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32CB35-F9BC-4457-A0CE-DB58610F4B05}" type="slidenum">
              <a:rPr lang="en-US" smtClean="0"/>
              <a:t>44</a:t>
            </a:fld>
            <a:endParaRPr lang="en-US"/>
          </a:p>
        </p:txBody>
      </p:sp>
    </p:spTree>
    <p:extLst>
      <p:ext uri="{BB962C8B-B14F-4D97-AF65-F5344CB8AC3E}">
        <p14:creationId xmlns:p14="http://schemas.microsoft.com/office/powerpoint/2010/main" val="1984766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7</a:t>
            </a:fld>
            <a:endParaRPr lang="en-US" dirty="0"/>
          </a:p>
        </p:txBody>
      </p:sp>
    </p:spTree>
    <p:extLst>
      <p:ext uri="{BB962C8B-B14F-4D97-AF65-F5344CB8AC3E}">
        <p14:creationId xmlns:p14="http://schemas.microsoft.com/office/powerpoint/2010/main" val="1338915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49</a:t>
            </a:fld>
            <a:endParaRPr lang="en-US"/>
          </a:p>
        </p:txBody>
      </p:sp>
    </p:spTree>
    <p:extLst>
      <p:ext uri="{BB962C8B-B14F-4D97-AF65-F5344CB8AC3E}">
        <p14:creationId xmlns:p14="http://schemas.microsoft.com/office/powerpoint/2010/main" val="329248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8</a:t>
            </a:fld>
            <a:endParaRPr lang="en-US" dirty="0"/>
          </a:p>
        </p:txBody>
      </p:sp>
    </p:spTree>
    <p:extLst>
      <p:ext uri="{BB962C8B-B14F-4D97-AF65-F5344CB8AC3E}">
        <p14:creationId xmlns:p14="http://schemas.microsoft.com/office/powerpoint/2010/main" val="3052148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10</a:t>
            </a:fld>
            <a:endParaRPr lang="en-US"/>
          </a:p>
        </p:txBody>
      </p:sp>
    </p:spTree>
    <p:extLst>
      <p:ext uri="{BB962C8B-B14F-4D97-AF65-F5344CB8AC3E}">
        <p14:creationId xmlns:p14="http://schemas.microsoft.com/office/powerpoint/2010/main" val="275719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txBox="1">
            <a:spLocks noGrp="1"/>
          </p:cNvSpPr>
          <p:nvPr>
            <p:ph type="body" idx="1"/>
          </p:nvPr>
        </p:nvSpPr>
        <p:spPr>
          <a:xfrm>
            <a:off x="679750" y="4690250"/>
            <a:ext cx="5438125" cy="444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3" name="Google Shape;223;p14:notes"/>
          <p:cNvSpPr>
            <a:spLocks noGrp="1" noRot="1" noChangeAspect="1"/>
          </p:cNvSpPr>
          <p:nvPr>
            <p:ph type="sldImg" idx="2"/>
          </p:nvPr>
        </p:nvSpPr>
        <p:spPr>
          <a:xfrm>
            <a:off x="10795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0328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12</a:t>
            </a:fld>
            <a:endParaRPr lang="en-US"/>
          </a:p>
        </p:txBody>
      </p:sp>
    </p:spTree>
    <p:extLst>
      <p:ext uri="{BB962C8B-B14F-4D97-AF65-F5344CB8AC3E}">
        <p14:creationId xmlns:p14="http://schemas.microsoft.com/office/powerpoint/2010/main" val="375002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txBox="1">
            <a:spLocks noGrp="1"/>
          </p:cNvSpPr>
          <p:nvPr>
            <p:ph type="body" idx="1"/>
          </p:nvPr>
        </p:nvSpPr>
        <p:spPr>
          <a:xfrm>
            <a:off x="679750" y="4690250"/>
            <a:ext cx="5438125" cy="444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0" name="Google Shape;170;p10:notes"/>
          <p:cNvSpPr>
            <a:spLocks noGrp="1" noRot="1" noChangeAspect="1"/>
          </p:cNvSpPr>
          <p:nvPr>
            <p:ph type="sldImg" idx="2"/>
          </p:nvPr>
        </p:nvSpPr>
        <p:spPr>
          <a:xfrm>
            <a:off x="10795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4744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15</a:t>
            </a:fld>
            <a:endParaRPr lang="en-US"/>
          </a:p>
        </p:txBody>
      </p:sp>
    </p:spTree>
    <p:extLst>
      <p:ext uri="{BB962C8B-B14F-4D97-AF65-F5344CB8AC3E}">
        <p14:creationId xmlns:p14="http://schemas.microsoft.com/office/powerpoint/2010/main" val="3328629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txBox="1">
            <a:spLocks noGrp="1"/>
          </p:cNvSpPr>
          <p:nvPr>
            <p:ph type="body" idx="1"/>
          </p:nvPr>
        </p:nvSpPr>
        <p:spPr>
          <a:xfrm>
            <a:off x="679750" y="4690250"/>
            <a:ext cx="5438125" cy="444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3" name="Google Shape;223;p14:notes"/>
          <p:cNvSpPr>
            <a:spLocks noGrp="1" noRot="1" noChangeAspect="1"/>
          </p:cNvSpPr>
          <p:nvPr>
            <p:ph type="sldImg" idx="2"/>
          </p:nvPr>
        </p:nvSpPr>
        <p:spPr>
          <a:xfrm>
            <a:off x="10795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2244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564325-4935-46DA-8857-E7A5238DC39D}" type="datetime1">
              <a:rPr lang="en-GB" smtClean="0"/>
              <a:t>01/11/2024</a:t>
            </a:fld>
            <a:endParaRPr lang="en-GB"/>
          </a:p>
        </p:txBody>
      </p:sp>
      <p:sp>
        <p:nvSpPr>
          <p:cNvPr id="5" name="Footer Placeholder 4"/>
          <p:cNvSpPr>
            <a:spLocks noGrp="1"/>
          </p:cNvSpPr>
          <p:nvPr>
            <p:ph type="ftr" sz="quarter" idx="11"/>
          </p:nvPr>
        </p:nvSpPr>
        <p:spPr/>
        <p:txBody>
          <a:bodyPr/>
          <a:lstStyle/>
          <a:p>
            <a:r>
              <a:rPr lang="el-GR" smtClean="0"/>
              <a:t>ΥΣΕΑ, 31 Οκτωβρίου 2024</a:t>
            </a:r>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3879104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B3D0955-C038-49FE-B362-22304A106539}" type="datetime1">
              <a:rPr lang="en-GB" smtClean="0"/>
              <a:t>01/11/2024</a:t>
            </a:fld>
            <a:endParaRPr lang="en-GB"/>
          </a:p>
        </p:txBody>
      </p:sp>
      <p:sp>
        <p:nvSpPr>
          <p:cNvPr id="5" name="Footer Placeholder 4"/>
          <p:cNvSpPr>
            <a:spLocks noGrp="1"/>
          </p:cNvSpPr>
          <p:nvPr>
            <p:ph type="ftr" sz="quarter" idx="11"/>
          </p:nvPr>
        </p:nvSpPr>
        <p:spPr/>
        <p:txBody>
          <a:bodyPr/>
          <a:lstStyle/>
          <a:p>
            <a:r>
              <a:rPr lang="el-GR" smtClean="0"/>
              <a:t>ΥΣΕΑ, 31 Οκτωβρίου 2024</a:t>
            </a:r>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206494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80CAD4D-E8BA-48AD-BAEE-AEA70A88277B}" type="datetime1">
              <a:rPr lang="en-GB" smtClean="0"/>
              <a:t>01/11/2024</a:t>
            </a:fld>
            <a:endParaRPr lang="en-GB"/>
          </a:p>
        </p:txBody>
      </p:sp>
      <p:sp>
        <p:nvSpPr>
          <p:cNvPr id="5" name="Footer Placeholder 4"/>
          <p:cNvSpPr>
            <a:spLocks noGrp="1"/>
          </p:cNvSpPr>
          <p:nvPr>
            <p:ph type="ftr" sz="quarter" idx="11"/>
          </p:nvPr>
        </p:nvSpPr>
        <p:spPr/>
        <p:txBody>
          <a:bodyPr/>
          <a:lstStyle/>
          <a:p>
            <a:r>
              <a:rPr lang="el-GR" smtClean="0"/>
              <a:t>ΥΣΕΑ, 31 Οκτωβρίου 2024</a:t>
            </a:r>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AA9F439-BAD9-4CFB-8DE0-6CAA244BAADC}"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41118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DEC79CFF-0429-4D47-AEAE-E1D29D708B1B}" type="datetime1">
              <a:rPr lang="en-GB" smtClean="0"/>
              <a:t>01/11/2024</a:t>
            </a:fld>
            <a:endParaRPr lang="en-GB"/>
          </a:p>
        </p:txBody>
      </p:sp>
      <p:sp>
        <p:nvSpPr>
          <p:cNvPr id="6" name="Footer Placeholder 5"/>
          <p:cNvSpPr>
            <a:spLocks noGrp="1"/>
          </p:cNvSpPr>
          <p:nvPr>
            <p:ph type="ftr" sz="quarter" idx="11"/>
          </p:nvPr>
        </p:nvSpPr>
        <p:spPr/>
        <p:txBody>
          <a:bodyPr/>
          <a:lstStyle/>
          <a:p>
            <a:r>
              <a:rPr lang="el-GR" smtClean="0"/>
              <a:t>ΥΣΕΑ, 31 Οκτωβρίου 2024</a:t>
            </a:r>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4282577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2C0DC72F-383F-4505-A06E-AC44AA059752}" type="datetime1">
              <a:rPr lang="en-GB" smtClean="0"/>
              <a:t>01/11/2024</a:t>
            </a:fld>
            <a:endParaRPr lang="en-GB"/>
          </a:p>
        </p:txBody>
      </p:sp>
      <p:sp>
        <p:nvSpPr>
          <p:cNvPr id="6" name="Footer Placeholder 5"/>
          <p:cNvSpPr>
            <a:spLocks noGrp="1"/>
          </p:cNvSpPr>
          <p:nvPr>
            <p:ph type="ftr" sz="quarter" idx="11"/>
          </p:nvPr>
        </p:nvSpPr>
        <p:spPr/>
        <p:txBody>
          <a:bodyPr/>
          <a:lstStyle/>
          <a:p>
            <a:r>
              <a:rPr lang="el-GR" smtClean="0"/>
              <a:t>ΥΣΕΑ, 31 Οκτωβρίου 2024</a:t>
            </a:r>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A9F439-BAD9-4CFB-8DE0-6CAA244BAADC}"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15058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63132DE4-4C60-4DF0-8EB9-A423EFADA80A}" type="datetime1">
              <a:rPr lang="en-GB" smtClean="0"/>
              <a:t>01/11/2024</a:t>
            </a:fld>
            <a:endParaRPr lang="en-GB"/>
          </a:p>
        </p:txBody>
      </p:sp>
      <p:sp>
        <p:nvSpPr>
          <p:cNvPr id="6" name="Footer Placeholder 5"/>
          <p:cNvSpPr>
            <a:spLocks noGrp="1"/>
          </p:cNvSpPr>
          <p:nvPr>
            <p:ph type="ftr" sz="quarter" idx="11"/>
          </p:nvPr>
        </p:nvSpPr>
        <p:spPr/>
        <p:txBody>
          <a:bodyPr/>
          <a:lstStyle/>
          <a:p>
            <a:r>
              <a:rPr lang="el-GR" smtClean="0"/>
              <a:t>ΥΣΕΑ, 31 Οκτωβρίου 2024</a:t>
            </a:r>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3017415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E9AE42-EBD7-4DD1-9345-31578BB56971}" type="datetime1">
              <a:rPr lang="en-GB" smtClean="0"/>
              <a:t>01/11/2024</a:t>
            </a:fld>
            <a:endParaRPr lang="en-GB"/>
          </a:p>
        </p:txBody>
      </p:sp>
      <p:sp>
        <p:nvSpPr>
          <p:cNvPr id="5" name="Footer Placeholder 4"/>
          <p:cNvSpPr>
            <a:spLocks noGrp="1"/>
          </p:cNvSpPr>
          <p:nvPr>
            <p:ph type="ftr" sz="quarter" idx="11"/>
          </p:nvPr>
        </p:nvSpPr>
        <p:spPr/>
        <p:txBody>
          <a:bodyPr/>
          <a:lstStyle/>
          <a:p>
            <a:r>
              <a:rPr lang="el-GR" smtClean="0"/>
              <a:t>ΥΣΕΑ, 31 Οκτωβρίου 2024</a:t>
            </a:r>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3505834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96473E-AB71-42A3-99EB-8A27163EC5CE}" type="datetime1">
              <a:rPr lang="en-GB" smtClean="0"/>
              <a:t>01/11/2024</a:t>
            </a:fld>
            <a:endParaRPr lang="en-GB"/>
          </a:p>
        </p:txBody>
      </p:sp>
      <p:sp>
        <p:nvSpPr>
          <p:cNvPr id="5" name="Footer Placeholder 4"/>
          <p:cNvSpPr>
            <a:spLocks noGrp="1"/>
          </p:cNvSpPr>
          <p:nvPr>
            <p:ph type="ftr" sz="quarter" idx="11"/>
          </p:nvPr>
        </p:nvSpPr>
        <p:spPr/>
        <p:txBody>
          <a:bodyPr/>
          <a:lstStyle/>
          <a:p>
            <a:r>
              <a:rPr lang="el-GR" smtClean="0"/>
              <a:t>ΥΣΕΑ, 31 Οκτωβρίου 2024</a:t>
            </a:r>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112614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363799-38DF-4F73-8C62-C39EAB40AD88}" type="datetime1">
              <a:rPr lang="en-GB" smtClean="0"/>
              <a:t>01/11/2024</a:t>
            </a:fld>
            <a:endParaRPr lang="en-GB"/>
          </a:p>
        </p:txBody>
      </p:sp>
      <p:sp>
        <p:nvSpPr>
          <p:cNvPr id="5" name="Footer Placeholder 4"/>
          <p:cNvSpPr>
            <a:spLocks noGrp="1"/>
          </p:cNvSpPr>
          <p:nvPr>
            <p:ph type="ftr" sz="quarter" idx="11"/>
          </p:nvPr>
        </p:nvSpPr>
        <p:spPr/>
        <p:txBody>
          <a:bodyPr/>
          <a:lstStyle/>
          <a:p>
            <a:r>
              <a:rPr lang="el-GR" smtClean="0"/>
              <a:t>ΥΣΕΑ, 31 Οκτωβρίου 2024</a:t>
            </a:r>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2181839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4219D32-5BD7-4DBD-AA69-81A1C589DB59}" type="datetime1">
              <a:rPr lang="en-GB" smtClean="0"/>
              <a:t>01/11/2024</a:t>
            </a:fld>
            <a:endParaRPr lang="en-GB"/>
          </a:p>
        </p:txBody>
      </p:sp>
      <p:sp>
        <p:nvSpPr>
          <p:cNvPr id="5" name="Footer Placeholder 4"/>
          <p:cNvSpPr>
            <a:spLocks noGrp="1"/>
          </p:cNvSpPr>
          <p:nvPr>
            <p:ph type="ftr" sz="quarter" idx="11"/>
          </p:nvPr>
        </p:nvSpPr>
        <p:spPr/>
        <p:txBody>
          <a:bodyPr/>
          <a:lstStyle/>
          <a:p>
            <a:r>
              <a:rPr lang="el-GR" smtClean="0"/>
              <a:t>ΥΣΕΑ, 31 Οκτωβρίου 2024</a:t>
            </a:r>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451929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16BAFC5-6C58-4081-9AD1-56279B4A95E7}" type="datetime1">
              <a:rPr lang="en-GB" smtClean="0"/>
              <a:t>01/11/2024</a:t>
            </a:fld>
            <a:endParaRPr lang="en-GB"/>
          </a:p>
        </p:txBody>
      </p:sp>
      <p:sp>
        <p:nvSpPr>
          <p:cNvPr id="6" name="Footer Placeholder 5"/>
          <p:cNvSpPr>
            <a:spLocks noGrp="1"/>
          </p:cNvSpPr>
          <p:nvPr>
            <p:ph type="ftr" sz="quarter" idx="11"/>
          </p:nvPr>
        </p:nvSpPr>
        <p:spPr/>
        <p:txBody>
          <a:bodyPr/>
          <a:lstStyle/>
          <a:p>
            <a:r>
              <a:rPr lang="el-GR" smtClean="0"/>
              <a:t>ΥΣΕΑ, 31 Οκτωβρίου 2024</a:t>
            </a:r>
            <a:endParaRPr lang="en-GB"/>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3832086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7E3D0E-107F-419E-9ECC-CC9ACCFE8C9F}" type="datetime1">
              <a:rPr lang="en-GB" smtClean="0"/>
              <a:t>01/11/2024</a:t>
            </a:fld>
            <a:endParaRPr lang="en-GB"/>
          </a:p>
        </p:txBody>
      </p:sp>
      <p:sp>
        <p:nvSpPr>
          <p:cNvPr id="8" name="Footer Placeholder 7"/>
          <p:cNvSpPr>
            <a:spLocks noGrp="1"/>
          </p:cNvSpPr>
          <p:nvPr>
            <p:ph type="ftr" sz="quarter" idx="11"/>
          </p:nvPr>
        </p:nvSpPr>
        <p:spPr/>
        <p:txBody>
          <a:bodyPr/>
          <a:lstStyle/>
          <a:p>
            <a:r>
              <a:rPr lang="el-GR" smtClean="0"/>
              <a:t>ΥΣΕΑ, 31 Οκτωβρίου 2024</a:t>
            </a:r>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1589373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81650D3-6219-4A56-B5C4-07669BBE740E}" type="datetime1">
              <a:rPr lang="en-GB" smtClean="0"/>
              <a:t>01/11/2024</a:t>
            </a:fld>
            <a:endParaRPr lang="en-GB"/>
          </a:p>
        </p:txBody>
      </p:sp>
      <p:sp>
        <p:nvSpPr>
          <p:cNvPr id="4" name="Footer Placeholder 3"/>
          <p:cNvSpPr>
            <a:spLocks noGrp="1"/>
          </p:cNvSpPr>
          <p:nvPr>
            <p:ph type="ftr" sz="quarter" idx="11"/>
          </p:nvPr>
        </p:nvSpPr>
        <p:spPr/>
        <p:txBody>
          <a:bodyPr/>
          <a:lstStyle/>
          <a:p>
            <a:r>
              <a:rPr lang="el-GR" smtClean="0"/>
              <a:t>ΥΣΕΑ, 31 Οκτωβρίου 2024</a:t>
            </a:r>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566890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262773-B49E-4773-8461-8E04EE709138}" type="datetime1">
              <a:rPr lang="en-GB" smtClean="0"/>
              <a:t>01/11/2024</a:t>
            </a:fld>
            <a:endParaRPr lang="en-GB"/>
          </a:p>
        </p:txBody>
      </p:sp>
      <p:sp>
        <p:nvSpPr>
          <p:cNvPr id="3" name="Footer Placeholder 2"/>
          <p:cNvSpPr>
            <a:spLocks noGrp="1"/>
          </p:cNvSpPr>
          <p:nvPr>
            <p:ph type="ftr" sz="quarter" idx="11"/>
          </p:nvPr>
        </p:nvSpPr>
        <p:spPr/>
        <p:txBody>
          <a:bodyPr/>
          <a:lstStyle/>
          <a:p>
            <a:r>
              <a:rPr lang="el-GR" smtClean="0"/>
              <a:t>ΥΣΕΑ, 31 Οκτωβρίου 2024</a:t>
            </a:r>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2025038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CFD101B-3F89-4EAF-8BD2-6B0C5DD95F06}" type="datetime1">
              <a:rPr lang="en-GB" smtClean="0"/>
              <a:t>01/11/2024</a:t>
            </a:fld>
            <a:endParaRPr lang="en-GB"/>
          </a:p>
        </p:txBody>
      </p:sp>
      <p:sp>
        <p:nvSpPr>
          <p:cNvPr id="6" name="Footer Placeholder 5"/>
          <p:cNvSpPr>
            <a:spLocks noGrp="1"/>
          </p:cNvSpPr>
          <p:nvPr>
            <p:ph type="ftr" sz="quarter" idx="11"/>
          </p:nvPr>
        </p:nvSpPr>
        <p:spPr/>
        <p:txBody>
          <a:bodyPr/>
          <a:lstStyle/>
          <a:p>
            <a:r>
              <a:rPr lang="el-GR" smtClean="0"/>
              <a:t>ΥΣΕΑ, 31 Οκτωβρίου 2024</a:t>
            </a:r>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3129522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F9363ED-8B8D-4D56-BD68-47406BE572A4}" type="datetime1">
              <a:rPr lang="en-GB" smtClean="0"/>
              <a:t>01/11/2024</a:t>
            </a:fld>
            <a:endParaRPr lang="en-GB"/>
          </a:p>
        </p:txBody>
      </p:sp>
      <p:sp>
        <p:nvSpPr>
          <p:cNvPr id="6" name="Footer Placeholder 5"/>
          <p:cNvSpPr>
            <a:spLocks noGrp="1"/>
          </p:cNvSpPr>
          <p:nvPr>
            <p:ph type="ftr" sz="quarter" idx="11"/>
          </p:nvPr>
        </p:nvSpPr>
        <p:spPr/>
        <p:txBody>
          <a:bodyPr/>
          <a:lstStyle/>
          <a:p>
            <a:r>
              <a:rPr lang="el-GR" smtClean="0"/>
              <a:t>ΥΣΕΑ, 31 Οκτωβρίου 2024</a:t>
            </a:r>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3713667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B86A181-91A9-46AA-A73F-E28ED1470DBE}" type="datetime1">
              <a:rPr lang="en-GB" smtClean="0"/>
              <a:t>01/11/2024</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l-GR" smtClean="0"/>
              <a:t>ΥΣΕΑ, 31 Οκτωβρίου 2024</a:t>
            </a:r>
            <a:endParaRPr lang="en-GB"/>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AA9F439-BAD9-4CFB-8DE0-6CAA244BAADC}" type="slidenum">
              <a:rPr lang="en-GB" smtClean="0"/>
              <a:t>‹#›</a:t>
            </a:fld>
            <a:endParaRPr lang="en-GB"/>
          </a:p>
        </p:txBody>
      </p:sp>
    </p:spTree>
    <p:extLst>
      <p:ext uri="{BB962C8B-B14F-4D97-AF65-F5344CB8AC3E}">
        <p14:creationId xmlns:p14="http://schemas.microsoft.com/office/powerpoint/2010/main" val="272867182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hf sldNum="0"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inedu.g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aeitei.gr/pdf/mixanografiko-eksoterikou-2024.pdf"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eitei.gr/pdf/mixanografiko-eksoterikou-2024.pdf" TargetMode="External"/><Relationship Id="rId2" Type="http://schemas.openxmlformats.org/officeDocument/2006/relationships/hyperlink" Target="https://www.minedu.gov.gr/publications/docs2023/%CE%A6%CE%95%CE%9A_%CE%92_4289_22_07_2024.pdf"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minedu.gov.gr/"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www.minedu.gov.gr/"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sch.cy/mc/404/p2_vevaiosi_foitisis_omogenon.pdf" TargetMode="External"/><Relationship Id="rId2" Type="http://schemas.openxmlformats.org/officeDocument/2006/relationships/hyperlink" Target="https://sch.cy/mc/404/p4_vevaiosi_eisagogis_omogenon.pdf"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https://www.mfa.gr/cyprus/ypiresies/loipes-uperesies/ekpaideutika-themata.html" TargetMode="External"/><Relationship Id="rId5" Type="http://schemas.openxmlformats.org/officeDocument/2006/relationships/image" Target="../media/image3.pn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mfa.gr/cypru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hyperlink" Target="https://www.minedu.gov.gr/ellines-exoterikou-m/ell-ex-mixanografiko/58908-16-07-24-ypovoli-ilektronikis-aitisis-symmetoxis-stis-eksetaseis-kai-mixanografikoy-deltiou-gia-tin-eisagogi-ellinon-tou-eksoterikoy-stin-tritovathmia-ekpaidefsi-etous-2025"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minedu.gr/"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8" Type="http://schemas.openxmlformats.org/officeDocument/2006/relationships/hyperlink" Target="http://www.moec.gov.cy/ypexams" TargetMode="External"/><Relationship Id="rId3" Type="http://schemas.openxmlformats.org/officeDocument/2006/relationships/hyperlink" Target="http://www.minedu.gov.gr/" TargetMode="External"/><Relationship Id="rId7" Type="http://schemas.openxmlformats.org/officeDocument/2006/relationships/hyperlink" Target="https://www.minedu.gov.gr/ellines-exoterikou-m/ell-ex-mixanografiko/58908-16-07-24-ypovoli-ilektronikis-aitisis-symmetoxis-stis-eksetaseis-kai-mixanografikoy-deltiou-gia-tin-eisagogi-ellinon-tou-eksoterikoy-stin-tritovathmia-ekpaidefsi-etous-2025"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hyperlink" Target="http://www.astynomia.gr/" TargetMode="External"/><Relationship Id="rId11" Type="http://schemas.openxmlformats.org/officeDocument/2006/relationships/image" Target="../media/image3.png"/><Relationship Id="rId5" Type="http://schemas.openxmlformats.org/officeDocument/2006/relationships/hyperlink" Target="http://www.geetha.mil.gr/" TargetMode="External"/><Relationship Id="rId10" Type="http://schemas.openxmlformats.org/officeDocument/2006/relationships/hyperlink" Target="https://www.uom.gr/assets/site/public/nodes/12186/18285-odigies_ellinon_exoteriku_2023.pdf" TargetMode="External"/><Relationship Id="rId4" Type="http://schemas.openxmlformats.org/officeDocument/2006/relationships/hyperlink" Target="https://www.mfa.gr/cyprus/presveia" TargetMode="External"/><Relationship Id="rId9" Type="http://schemas.openxmlformats.org/officeDocument/2006/relationships/hyperlink" Target="http://www.hellenicpolice.gr/"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90E00-9930-49CE-ADFE-6D9F8F98F4DF}"/>
              </a:ext>
            </a:extLst>
          </p:cNvPr>
          <p:cNvSpPr>
            <a:spLocks noGrp="1"/>
          </p:cNvSpPr>
          <p:nvPr>
            <p:ph type="ctrTitle"/>
          </p:nvPr>
        </p:nvSpPr>
        <p:spPr>
          <a:xfrm>
            <a:off x="2932771" y="869796"/>
            <a:ext cx="6534614" cy="2888165"/>
          </a:xfrm>
        </p:spPr>
        <p:txBody>
          <a:bodyPr>
            <a:noAutofit/>
          </a:bodyPr>
          <a:lstStyle/>
          <a:p>
            <a:pPr algn="ctr"/>
            <a:r>
              <a:rPr lang="el-GR" sz="3200" b="1" dirty="0">
                <a:solidFill>
                  <a:schemeClr val="tx1"/>
                </a:solidFill>
                <a:latin typeface="Calibri" panose="020F0502020204030204" pitchFamily="34" charset="0"/>
                <a:cs typeface="Calibri" panose="020F0502020204030204" pitchFamily="34" charset="0"/>
              </a:rPr>
              <a:t>ΟΔΗΓΙΕΣ ΓΙΑ ΤΗΝ ΕΙΣΑΓΩΓΗ ΣΤΗΝ ΤΡΙΤΟΒΑΘΜΙΑ ΕΚΠΑΙΔΕΥΣΗ ΕΛΛΑΔΑΣ</a:t>
            </a:r>
            <a:br>
              <a:rPr lang="el-GR" sz="3200" b="1" dirty="0">
                <a:solidFill>
                  <a:schemeClr val="tx1"/>
                </a:solidFill>
                <a:latin typeface="Calibri" panose="020F0502020204030204" pitchFamily="34" charset="0"/>
                <a:cs typeface="Calibri" panose="020F0502020204030204" pitchFamily="34" charset="0"/>
              </a:rPr>
            </a:br>
            <a:r>
              <a:rPr lang="el-GR" sz="3200" b="1" dirty="0">
                <a:solidFill>
                  <a:schemeClr val="tx1"/>
                </a:solidFill>
                <a:latin typeface="Calibri" panose="020F0502020204030204" pitchFamily="34" charset="0"/>
                <a:cs typeface="Calibri" panose="020F0502020204030204" pitchFamily="34" charset="0"/>
              </a:rPr>
              <a:t>ΕΛΛΗΝΩΝ ΤΟΥ ΕΞΩΤΕΡΙΚΟΥ ΚΑΙ ΤΕΚΝΩΝ ΕΛΛΗΝΩΝ ΥΠΑΛΛΗΛΩΝ ΠΟΥ ΥΠΗΡΕΤΟΥΝ ΣΤΟ ΕΞΩΤΕΡΙΚΟ</a:t>
            </a:r>
            <a:r>
              <a:rPr lang="en-US" sz="3200" b="1" dirty="0">
                <a:solidFill>
                  <a:schemeClr val="tx1"/>
                </a:solidFill>
                <a:latin typeface="Calibri" panose="020F0502020204030204" pitchFamily="34" charset="0"/>
                <a:cs typeface="Calibri" panose="020F0502020204030204" pitchFamily="34" charset="0"/>
              </a:rPr>
              <a:t/>
            </a:r>
            <a:br>
              <a:rPr lang="en-US" sz="3200" b="1" dirty="0">
                <a:solidFill>
                  <a:schemeClr val="tx1"/>
                </a:solidFill>
                <a:latin typeface="Calibri" panose="020F0502020204030204" pitchFamily="34" charset="0"/>
                <a:cs typeface="Calibri" panose="020F0502020204030204" pitchFamily="34" charset="0"/>
              </a:rPr>
            </a:br>
            <a:r>
              <a:rPr lang="el-GR" sz="3200" b="1" dirty="0" smtClean="0">
                <a:solidFill>
                  <a:schemeClr val="tx1"/>
                </a:solidFill>
                <a:latin typeface="Calibri" panose="020F0502020204030204" pitchFamily="34" charset="0"/>
                <a:cs typeface="Calibri" panose="020F0502020204030204" pitchFamily="34" charset="0"/>
              </a:rPr>
              <a:t>ΓΙΑ ΤΟ ΕΤΟΣ 2024-25 </a:t>
            </a:r>
            <a:endParaRPr lang="el-GR" sz="3200" b="1" dirty="0">
              <a:solidFill>
                <a:schemeClr val="tx1"/>
              </a:solidFill>
              <a:latin typeface="Calibri" panose="020F0502020204030204" pitchFamily="34" charset="0"/>
              <a:cs typeface="Calibri" panose="020F0502020204030204" pitchFamily="34" charset="0"/>
            </a:endParaRPr>
          </a:p>
        </p:txBody>
      </p:sp>
      <p:sp>
        <p:nvSpPr>
          <p:cNvPr id="6" name="Footer Placeholder 5"/>
          <p:cNvSpPr>
            <a:spLocks noGrp="1"/>
          </p:cNvSpPr>
          <p:nvPr>
            <p:ph type="ftr" sz="quarter" idx="11"/>
          </p:nvPr>
        </p:nvSpPr>
        <p:spPr>
          <a:xfrm flipH="1">
            <a:off x="5160361" y="6069058"/>
            <a:ext cx="1934470" cy="751826"/>
          </a:xfrm>
        </p:spPr>
        <p:txBody>
          <a:bodyPr/>
          <a:lstStyle/>
          <a:p>
            <a:pPr algn="ctr"/>
            <a:r>
              <a:rPr lang="el-GR" dirty="0" smtClean="0"/>
              <a:t>ΥΣΕΑ, 31 Οκτωβρίου 2024</a:t>
            </a:r>
            <a:endParaRPr lang="en-GB" dirty="0"/>
          </a:p>
        </p:txBody>
      </p:sp>
      <p:sp>
        <p:nvSpPr>
          <p:cNvPr id="4" name="Rectangle 3"/>
          <p:cNvSpPr/>
          <p:nvPr/>
        </p:nvSpPr>
        <p:spPr>
          <a:xfrm>
            <a:off x="959006" y="5029199"/>
            <a:ext cx="10337180" cy="1415772"/>
          </a:xfrm>
          <a:prstGeom prst="rect">
            <a:avLst/>
          </a:prstGeom>
        </p:spPr>
        <p:txBody>
          <a:bodyPr wrap="square">
            <a:spAutoFit/>
          </a:bodyPr>
          <a:lstStyle/>
          <a:p>
            <a:r>
              <a:rPr lang="el-GR" b="1" dirty="0">
                <a:latin typeface="Arial" panose="020B0604020202020204" pitchFamily="34" charset="0"/>
                <a:ea typeface="Arial"/>
                <a:cs typeface="Arial" panose="020B0604020202020204" pitchFamily="34" charset="0"/>
                <a:sym typeface="Arial"/>
              </a:rPr>
              <a:t> </a:t>
            </a:r>
            <a:r>
              <a:rPr lang="el-GR" b="1" dirty="0">
                <a:solidFill>
                  <a:schemeClr val="accent3">
                    <a:lumMod val="75000"/>
                  </a:schemeClr>
                </a:solidFill>
                <a:latin typeface="Arial" panose="020B0604020202020204" pitchFamily="34" charset="0"/>
                <a:ea typeface="Arial"/>
                <a:cs typeface="Arial" panose="020B0604020202020204" pitchFamily="34" charset="0"/>
                <a:sym typeface="Arial"/>
              </a:rPr>
              <a:t>	</a:t>
            </a:r>
          </a:p>
          <a:p>
            <a:endParaRPr lang="el-GR" sz="2000" b="1" dirty="0">
              <a:solidFill>
                <a:schemeClr val="accent3">
                  <a:lumMod val="75000"/>
                </a:schemeClr>
              </a:solidFill>
              <a:latin typeface="Arial" panose="020B0604020202020204" pitchFamily="34" charset="0"/>
              <a:ea typeface="Arial"/>
              <a:cs typeface="Arial" panose="020B0604020202020204" pitchFamily="34" charset="0"/>
              <a:sym typeface="Arial"/>
            </a:endParaRPr>
          </a:p>
          <a:p>
            <a:r>
              <a:rPr lang="el-GR" sz="2400" b="1" dirty="0">
                <a:latin typeface="Arial" panose="020B0604020202020204" pitchFamily="34" charset="0"/>
                <a:ea typeface="Arial"/>
                <a:cs typeface="Arial" panose="020B0604020202020204" pitchFamily="34" charset="0"/>
                <a:sym typeface="Arial"/>
              </a:rPr>
              <a:t>(</a:t>
            </a:r>
            <a:r>
              <a:rPr lang="el-GR" sz="2400" b="1" dirty="0" smtClean="0">
                <a:latin typeface="Arial" panose="020B0604020202020204" pitchFamily="34" charset="0"/>
                <a:ea typeface="Arial"/>
                <a:cs typeface="Arial" panose="020B0604020202020204" pitchFamily="34" charset="0"/>
                <a:sym typeface="Arial"/>
              </a:rPr>
              <a:t>Υ.ΠΑΙ.Θ</a:t>
            </a:r>
            <a:r>
              <a:rPr lang="en-US" sz="2400" b="1" dirty="0" smtClean="0">
                <a:latin typeface="Arial" panose="020B0604020202020204" pitchFamily="34" charset="0"/>
                <a:ea typeface="Arial"/>
                <a:cs typeface="Arial" panose="020B0604020202020204" pitchFamily="34" charset="0"/>
                <a:sym typeface="Arial"/>
              </a:rPr>
              <a:t>.A.</a:t>
            </a:r>
            <a:r>
              <a:rPr lang="en-GB" sz="2400" b="1" dirty="0" smtClean="0">
                <a:latin typeface="Arial" panose="020B0604020202020204" pitchFamily="34" charset="0"/>
                <a:ea typeface="Arial"/>
                <a:cs typeface="Arial" panose="020B0604020202020204" pitchFamily="34" charset="0"/>
                <a:sym typeface="Arial"/>
              </a:rPr>
              <a:t> </a:t>
            </a:r>
            <a:r>
              <a:rPr lang="en-GB" sz="2400" b="1" dirty="0">
                <a:latin typeface="Arial" panose="020B0604020202020204" pitchFamily="34" charset="0"/>
                <a:ea typeface="Arial"/>
                <a:cs typeface="Arial" panose="020B0604020202020204" pitchFamily="34" charset="0"/>
                <a:sym typeface="Arial"/>
                <a:hlinkClick r:id="rId3"/>
              </a:rPr>
              <a:t>www.minedu.gr</a:t>
            </a:r>
            <a:r>
              <a:rPr lang="en-GB" sz="2400" b="1" dirty="0">
                <a:latin typeface="Arial" panose="020B0604020202020204" pitchFamily="34" charset="0"/>
                <a:ea typeface="Arial"/>
                <a:cs typeface="Arial" panose="020B0604020202020204" pitchFamily="34" charset="0"/>
                <a:sym typeface="Arial"/>
              </a:rPr>
              <a:t> </a:t>
            </a:r>
            <a:r>
              <a:rPr lang="el-GR" sz="2400" b="1" dirty="0" smtClean="0">
                <a:latin typeface="Arial" panose="020B0604020202020204" pitchFamily="34" charset="0"/>
                <a:ea typeface="Arial"/>
                <a:cs typeface="Arial" panose="020B0604020202020204" pitchFamily="34" charset="0"/>
                <a:sym typeface="Arial"/>
              </a:rPr>
              <a:t>«ΕΚΠΑΙΔΕΥΣΗ» </a:t>
            </a:r>
            <a:r>
              <a:rPr lang="el-GR" sz="2400" b="1" dirty="0">
                <a:effectLst>
                  <a:outerShdw blurRad="38100" dist="38100" dir="2700000" algn="tl">
                    <a:srgbClr val="000000">
                      <a:alpha val="43137"/>
                    </a:srgbClr>
                  </a:outerShdw>
                </a:effectLst>
                <a:latin typeface="Arial" pitchFamily="34" charset="0"/>
                <a:cs typeface="Arial" pitchFamily="34" charset="0"/>
              </a:rPr>
              <a:t>→</a:t>
            </a:r>
            <a:r>
              <a:rPr lang="el-GR" sz="2400" b="1" dirty="0">
                <a:latin typeface="Arial" panose="020B0604020202020204" pitchFamily="34" charset="0"/>
                <a:ea typeface="Arial"/>
                <a:cs typeface="Arial" panose="020B0604020202020204" pitchFamily="34" charset="0"/>
                <a:sym typeface="Arial"/>
              </a:rPr>
              <a:t> «Εξετάσεις»</a:t>
            </a:r>
            <a:r>
              <a:rPr lang="el-GR" sz="2400" b="1" dirty="0">
                <a:effectLst>
                  <a:outerShdw blurRad="38100" dist="38100" dir="2700000" algn="tl">
                    <a:srgbClr val="000000">
                      <a:alpha val="43137"/>
                    </a:srgbClr>
                  </a:outerShdw>
                </a:effectLst>
                <a:latin typeface="Arial" pitchFamily="34" charset="0"/>
                <a:cs typeface="Arial" pitchFamily="34" charset="0"/>
              </a:rPr>
              <a:t> →</a:t>
            </a:r>
            <a:r>
              <a:rPr lang="el-GR" sz="2400" b="1" dirty="0">
                <a:latin typeface="Arial" panose="020B0604020202020204" pitchFamily="34" charset="0"/>
                <a:ea typeface="Arial"/>
                <a:cs typeface="Arial" panose="020B0604020202020204" pitchFamily="34" charset="0"/>
                <a:sym typeface="Arial"/>
              </a:rPr>
              <a:t> «Έλληνες του Εξωτερικού»)</a:t>
            </a:r>
            <a:r>
              <a:rPr lang="el-GR" sz="2400" b="1" dirty="0">
                <a:solidFill>
                  <a:srgbClr val="134770"/>
                </a:solidFill>
                <a:latin typeface="Arial" panose="020B0604020202020204" pitchFamily="34" charset="0"/>
                <a:ea typeface="Arial"/>
                <a:cs typeface="Arial" panose="020B0604020202020204" pitchFamily="34" charset="0"/>
                <a:sym typeface="Arial"/>
              </a:rPr>
              <a:t>	</a:t>
            </a:r>
            <a:endParaRPr lang="en-US" sz="2400" dirty="0">
              <a:solidFill>
                <a:srgbClr val="134770"/>
              </a:solidFill>
            </a:endParaRPr>
          </a:p>
        </p:txBody>
      </p:sp>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203366" y="199640"/>
            <a:ext cx="1704783" cy="1689032"/>
          </a:xfrm>
          <a:prstGeom prst="rect">
            <a:avLst/>
          </a:prstGeom>
        </p:spPr>
      </p:pic>
      <p:pic>
        <p:nvPicPr>
          <p:cNvPr id="8" name="Picture 7">
            <a:extLst>
              <a:ext uri="{FF2B5EF4-FFF2-40B4-BE49-F238E27FC236}">
                <a16:creationId xmlns:a16="http://schemas.microsoft.com/office/drawing/2014/main" id="{AB574C8A-DCFB-B3DA-4080-65890377B5AA}"/>
              </a:ext>
            </a:extLst>
          </p:cNvPr>
          <p:cNvPicPr>
            <a:picLocks noChangeAspect="1"/>
          </p:cNvPicPr>
          <p:nvPr/>
        </p:nvPicPr>
        <p:blipFill>
          <a:blip r:embed="rId5"/>
          <a:stretch>
            <a:fillRect/>
          </a:stretch>
        </p:blipFill>
        <p:spPr>
          <a:xfrm>
            <a:off x="534490" y="487762"/>
            <a:ext cx="2101525" cy="1590480"/>
          </a:xfrm>
          <a:prstGeom prst="rect">
            <a:avLst/>
          </a:prstGeom>
        </p:spPr>
      </p:pic>
    </p:spTree>
    <p:extLst>
      <p:ext uri="{BB962C8B-B14F-4D97-AF65-F5344CB8AC3E}">
        <p14:creationId xmlns:p14="http://schemas.microsoft.com/office/powerpoint/2010/main" val="3835587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385" y="133816"/>
            <a:ext cx="9913435" cy="1338146"/>
          </a:xfrm>
        </p:spPr>
        <p:txBody>
          <a:bodyPr>
            <a:normAutofit/>
          </a:bodyPr>
          <a:lstStyle/>
          <a:p>
            <a:r>
              <a:rPr lang="el-GR" sz="3200" b="1" dirty="0" smtClean="0">
                <a:solidFill>
                  <a:schemeClr val="tx1"/>
                </a:solidFill>
                <a:latin typeface="Arial" panose="020B0604020202020204" pitchFamily="34" charset="0"/>
                <a:cs typeface="Arial" panose="020B0604020202020204" pitchFamily="34" charset="0"/>
              </a:rPr>
              <a:t>ΤΡΟΠΟΣ ΕΙΣΑΓΩΓΗΣ </a:t>
            </a:r>
            <a:r>
              <a:rPr lang="el-GR" sz="3200" b="1" dirty="0">
                <a:solidFill>
                  <a:schemeClr val="tx1"/>
                </a:solidFill>
                <a:latin typeface="Arial" panose="020B0604020202020204" pitchFamily="34" charset="0"/>
                <a:cs typeface="Arial" panose="020B0604020202020204" pitchFamily="34" charset="0"/>
              </a:rPr>
              <a:t>(1)</a:t>
            </a:r>
            <a:r>
              <a:rPr lang="en-US" sz="3200" dirty="0">
                <a:solidFill>
                  <a:schemeClr val="tx1"/>
                </a:solidFill>
                <a:latin typeface="Arial" panose="020B0604020202020204" pitchFamily="34" charset="0"/>
                <a:cs typeface="Arial" panose="020B0604020202020204" pitchFamily="34" charset="0"/>
              </a:rPr>
              <a:t/>
            </a:r>
            <a:br>
              <a:rPr lang="en-US" sz="3200" dirty="0">
                <a:solidFill>
                  <a:schemeClr val="tx1"/>
                </a:solidFill>
                <a:latin typeface="Arial" panose="020B0604020202020204" pitchFamily="34" charset="0"/>
                <a:cs typeface="Arial" panose="020B0604020202020204" pitchFamily="34" charset="0"/>
              </a:rPr>
            </a:br>
            <a:endParaRPr lang="en-US" sz="3200" dirty="0">
              <a:solidFill>
                <a:schemeClr val="tx1"/>
              </a:solidFill>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a:xfrm>
            <a:off x="4658062" y="5854390"/>
            <a:ext cx="1882588" cy="724829"/>
          </a:xfrm>
        </p:spPr>
        <p:txBody>
          <a:bodyPr/>
          <a:lstStyle/>
          <a:p>
            <a:r>
              <a:rPr lang="el-GR" dirty="0" smtClean="0"/>
              <a:t>ΥΣΕΑ, 31 Οκτωβρίου 2024</a:t>
            </a:r>
            <a:endParaRPr lang="en-GB" dirty="0"/>
          </a:p>
        </p:txBody>
      </p:sp>
      <p:sp>
        <p:nvSpPr>
          <p:cNvPr id="4" name="Rectangle 3"/>
          <p:cNvSpPr/>
          <p:nvPr/>
        </p:nvSpPr>
        <p:spPr>
          <a:xfrm>
            <a:off x="557561" y="2085278"/>
            <a:ext cx="9846527" cy="4119589"/>
          </a:xfrm>
          <a:prstGeom prst="rect">
            <a:avLst/>
          </a:prstGeom>
        </p:spPr>
        <p:txBody>
          <a:bodyPr wrap="square">
            <a:spAutoFit/>
          </a:bodyPr>
          <a:lstStyle/>
          <a:p>
            <a:pPr algn="just">
              <a:lnSpc>
                <a:spcPct val="107000"/>
              </a:lnSpc>
              <a:spcAft>
                <a:spcPts val="800"/>
              </a:spcAft>
            </a:pPr>
            <a:r>
              <a:rPr lang="el-GR" sz="2600" b="1" dirty="0">
                <a:latin typeface="Arial" panose="020B0604020202020204" pitchFamily="34" charset="0"/>
                <a:ea typeface="Calibri" panose="020F0502020204030204" pitchFamily="34" charset="0"/>
                <a:cs typeface="Arial" panose="020B0604020202020204" pitchFamily="34" charset="0"/>
              </a:rPr>
              <a:t>Πανεπιστήμια, Ανώτατες Εκκλησιαστικές Ακαδημίες, Α.Σ.ΠΑΙ.Τ.Ε., Ανώτερες Σχολές Τουριστικής Εκπαίδευσης (ΑΣΤΕ): </a:t>
            </a:r>
          </a:p>
          <a:p>
            <a:pPr marL="457200" indent="-457200" algn="just">
              <a:lnSpc>
                <a:spcPct val="107000"/>
              </a:lnSpc>
              <a:spcAft>
                <a:spcPts val="800"/>
              </a:spcAft>
              <a:buFont typeface="Arial" panose="020B0604020202020204" pitchFamily="34" charset="0"/>
              <a:buChar char="•"/>
            </a:pPr>
            <a:r>
              <a:rPr lang="el-GR" sz="2600" b="1" dirty="0">
                <a:latin typeface="Arial" panose="020B0604020202020204" pitchFamily="34" charset="0"/>
                <a:ea typeface="Calibri" panose="020F0502020204030204" pitchFamily="34" charset="0"/>
                <a:cs typeface="Arial" panose="020B0604020202020204" pitchFamily="34" charset="0"/>
              </a:rPr>
              <a:t>Συνυπολογίζεται ο βαθμός Απολυτηρίου  στην 20βαθμη κλίμακα και η </a:t>
            </a:r>
            <a:r>
              <a:rPr lang="el-GR" sz="2600" b="1" dirty="0" smtClean="0">
                <a:latin typeface="Arial" panose="020B0604020202020204" pitchFamily="34" charset="0"/>
                <a:ea typeface="Calibri" panose="020F0502020204030204" pitchFamily="34" charset="0"/>
                <a:cs typeface="Arial" panose="020B0604020202020204" pitchFamily="34" charset="0"/>
              </a:rPr>
              <a:t>συμμετοχή </a:t>
            </a:r>
            <a:r>
              <a:rPr lang="el-GR" sz="2600" b="1" dirty="0">
                <a:latin typeface="Arial" panose="020B0604020202020204" pitchFamily="34" charset="0"/>
                <a:ea typeface="Calibri" panose="020F0502020204030204" pitchFamily="34" charset="0"/>
                <a:cs typeface="Arial" panose="020B0604020202020204" pitchFamily="34" charset="0"/>
              </a:rPr>
              <a:t>στις γραπτές εξετάσεις στο μάθημα γενικής παιδείας της Γ' τάξης Γενικού Λυκείου «Νεοελληνική Γλώσσα και Λογοτεχνία». </a:t>
            </a:r>
          </a:p>
          <a:p>
            <a:pPr marL="457200" indent="-457200" algn="just">
              <a:lnSpc>
                <a:spcPct val="107000"/>
              </a:lnSpc>
              <a:spcAft>
                <a:spcPts val="800"/>
              </a:spcAft>
              <a:buFont typeface="Arial" panose="020B0604020202020204" pitchFamily="34" charset="0"/>
              <a:buChar char="•"/>
            </a:pPr>
            <a:r>
              <a:rPr lang="el-GR" sz="2600" b="1" dirty="0">
                <a:latin typeface="Arial" panose="020B0604020202020204" pitchFamily="34" charset="0"/>
                <a:ea typeface="Calibri" panose="020F0502020204030204" pitchFamily="34" charset="0"/>
                <a:cs typeface="Arial" panose="020B0604020202020204" pitchFamily="34" charset="0"/>
              </a:rPr>
              <a:t>Για κάποια Τμήματα απαιτείται επιπρόσθετη εξέταση σε </a:t>
            </a:r>
            <a:r>
              <a:rPr lang="el-GR" sz="2600" b="1" dirty="0" smtClean="0">
                <a:latin typeface="Arial" panose="020B0604020202020204" pitchFamily="34" charset="0"/>
                <a:ea typeface="Calibri" panose="020F0502020204030204" pitchFamily="34" charset="0"/>
                <a:cs typeface="Arial" panose="020B0604020202020204" pitchFamily="34" charset="0"/>
              </a:rPr>
              <a:t>Ειδικό </a:t>
            </a:r>
            <a:r>
              <a:rPr lang="el-GR" sz="2600" b="1" dirty="0">
                <a:latin typeface="Arial" panose="020B0604020202020204" pitchFamily="34" charset="0"/>
                <a:ea typeface="Calibri" panose="020F0502020204030204" pitchFamily="34" charset="0"/>
                <a:cs typeface="Arial" panose="020B0604020202020204" pitchFamily="34" charset="0"/>
              </a:rPr>
              <a:t>Μ</a:t>
            </a:r>
            <a:r>
              <a:rPr lang="el-GR" sz="2600" b="1" dirty="0" smtClean="0">
                <a:latin typeface="Arial" panose="020B0604020202020204" pitchFamily="34" charset="0"/>
                <a:ea typeface="Calibri" panose="020F0502020204030204" pitchFamily="34" charset="0"/>
                <a:cs typeface="Arial" panose="020B0604020202020204" pitchFamily="34" charset="0"/>
              </a:rPr>
              <a:t>άθημα</a:t>
            </a:r>
            <a:r>
              <a:rPr lang="el-GR" sz="2600" b="1" dirty="0">
                <a:latin typeface="Arial" panose="020B0604020202020204" pitchFamily="34" charset="0"/>
                <a:ea typeface="Calibri" panose="020F0502020204030204" pitchFamily="34" charset="0"/>
                <a:cs typeface="Arial" panose="020B0604020202020204" pitchFamily="34" charset="0"/>
              </a:rPr>
              <a:t>.</a:t>
            </a:r>
            <a:endParaRPr lang="en-US" sz="2600" b="1" dirty="0">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557561" y="1271239"/>
            <a:ext cx="8586439" cy="882678"/>
          </a:xfrm>
          <a:prstGeom prst="rect">
            <a:avLst/>
          </a:prstGeom>
        </p:spPr>
        <p:txBody>
          <a:bodyPr wrap="square">
            <a:spAutoFit/>
          </a:bodyPr>
          <a:lstStyle/>
          <a:p>
            <a:pPr marL="342900" lvl="0" indent="-342900" algn="just">
              <a:lnSpc>
                <a:spcPct val="107000"/>
              </a:lnSpc>
              <a:spcAft>
                <a:spcPts val="800"/>
              </a:spcAft>
              <a:buFont typeface="+mj-lt"/>
              <a:buAutoNum type="arabicPeriod"/>
            </a:pPr>
            <a:r>
              <a:rPr lang="el-GR" sz="2400" b="1" dirty="0">
                <a:latin typeface="Arial" panose="020B0604020202020204" pitchFamily="34" charset="0"/>
                <a:ea typeface="Calibri" panose="020F0502020204030204" pitchFamily="34" charset="0"/>
                <a:cs typeface="Arial" panose="020B0604020202020204" pitchFamily="34" charset="0"/>
              </a:rPr>
              <a:t>Σύστημα Εισαγωγής Υποψηφίων Ελλήνων του Εξωτερικού Αποφοίτων  Σχολικού έτους </a:t>
            </a:r>
            <a:r>
              <a:rPr lang="el-GR" sz="2400" b="1" dirty="0" smtClean="0">
                <a:latin typeface="Arial" panose="020B0604020202020204" pitchFamily="34" charset="0"/>
                <a:ea typeface="Calibri" panose="020F0502020204030204" pitchFamily="34" charset="0"/>
                <a:cs typeface="Arial" panose="020B0604020202020204" pitchFamily="34" charset="0"/>
              </a:rPr>
              <a:t>2024-2025</a:t>
            </a:r>
            <a:endParaRPr lang="en-US" sz="2400" b="1" dirty="0">
              <a:latin typeface="Arial" panose="020B060402020202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534037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6"/>
          <p:cNvSpPr txBox="1">
            <a:spLocks noGrp="1"/>
          </p:cNvSpPr>
          <p:nvPr>
            <p:ph type="title"/>
          </p:nvPr>
        </p:nvSpPr>
        <p:spPr>
          <a:xfrm>
            <a:off x="1527717" y="359381"/>
            <a:ext cx="9367024" cy="858693"/>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dk2"/>
              </a:buClr>
              <a:buSzPts val="2520"/>
            </a:pPr>
            <a:r>
              <a:rPr lang="el-GR" sz="2800" b="1" dirty="0">
                <a:solidFill>
                  <a:schemeClr val="tx1"/>
                </a:solidFill>
                <a:latin typeface="Arial" panose="020B0604020202020204" pitchFamily="34" charset="0"/>
                <a:cs typeface="Arial" panose="020B0604020202020204" pitchFamily="34" charset="0"/>
              </a:rPr>
              <a:t>ΤΡΟΠΟΣ ΕΙΣΑΓΩΓΗΣ (2)</a:t>
            </a:r>
            <a:r>
              <a:rPr lang="en-US" sz="2800" dirty="0">
                <a:solidFill>
                  <a:schemeClr val="tx1"/>
                </a:solidFill>
              </a:rPr>
              <a:t/>
            </a:r>
            <a:br>
              <a:rPr lang="en-US" sz="2800" dirty="0">
                <a:solidFill>
                  <a:schemeClr val="tx1"/>
                </a:solidFill>
              </a:rPr>
            </a:br>
            <a:r>
              <a:rPr lang="el-GR" sz="2000" b="1" dirty="0" smtClean="0">
                <a:solidFill>
                  <a:schemeClr val="tx1"/>
                </a:solidFill>
                <a:latin typeface="Arial" panose="020B0604020202020204" pitchFamily="34" charset="0"/>
                <a:ea typeface="Calibri" panose="020F0502020204030204" pitchFamily="34" charset="0"/>
                <a:cs typeface="Arial" panose="020B0604020202020204" pitchFamily="34" charset="0"/>
              </a:rPr>
              <a:t>Τμήματα </a:t>
            </a:r>
            <a:r>
              <a:rPr lang="el-GR" sz="2000" b="1" dirty="0">
                <a:solidFill>
                  <a:schemeClr val="tx1"/>
                </a:solidFill>
                <a:latin typeface="Arial" panose="020B0604020202020204" pitchFamily="34" charset="0"/>
                <a:ea typeface="Calibri" panose="020F0502020204030204" pitchFamily="34" charset="0"/>
                <a:cs typeface="Arial" panose="020B0604020202020204" pitchFamily="34" charset="0"/>
              </a:rPr>
              <a:t>στα </a:t>
            </a:r>
            <a:r>
              <a:rPr lang="el-GR" sz="2000" b="1" dirty="0" smtClean="0">
                <a:solidFill>
                  <a:schemeClr val="tx1"/>
                </a:solidFill>
                <a:latin typeface="Arial" panose="020B0604020202020204" pitchFamily="34" charset="0"/>
                <a:ea typeface="Calibri" panose="020F0502020204030204" pitchFamily="34" charset="0"/>
                <a:cs typeface="Arial" panose="020B0604020202020204" pitchFamily="34" charset="0"/>
              </a:rPr>
              <a:t>οποία απαιτείται επιπρόσθετη εξέταση </a:t>
            </a:r>
            <a:r>
              <a:rPr lang="el-GR" sz="2000" b="1" dirty="0">
                <a:solidFill>
                  <a:schemeClr val="tx1"/>
                </a:solidFill>
                <a:latin typeface="Arial" panose="020B0604020202020204" pitchFamily="34" charset="0"/>
                <a:ea typeface="Calibri" panose="020F0502020204030204" pitchFamily="34" charset="0"/>
                <a:cs typeface="Arial" panose="020B0604020202020204" pitchFamily="34" charset="0"/>
              </a:rPr>
              <a:t>σε Ε</a:t>
            </a:r>
            <a:r>
              <a:rPr lang="el-GR" sz="2000" b="1" dirty="0" smtClean="0">
                <a:solidFill>
                  <a:schemeClr val="tx1"/>
                </a:solidFill>
                <a:latin typeface="Arial" panose="020B0604020202020204" pitchFamily="34" charset="0"/>
                <a:ea typeface="Calibri" panose="020F0502020204030204" pitchFamily="34" charset="0"/>
                <a:cs typeface="Arial" panose="020B0604020202020204" pitchFamily="34" charset="0"/>
              </a:rPr>
              <a:t>ιδικό </a:t>
            </a:r>
            <a:r>
              <a:rPr lang="el-GR" sz="2000" b="1" dirty="0">
                <a:solidFill>
                  <a:schemeClr val="tx1"/>
                </a:solidFill>
                <a:latin typeface="Arial" panose="020B0604020202020204" pitchFamily="34" charset="0"/>
                <a:ea typeface="Calibri" panose="020F0502020204030204" pitchFamily="34" charset="0"/>
                <a:cs typeface="Arial" panose="020B0604020202020204" pitchFamily="34" charset="0"/>
              </a:rPr>
              <a:t>Μ</a:t>
            </a:r>
            <a:r>
              <a:rPr lang="el-GR" sz="2000" b="1" dirty="0" smtClean="0">
                <a:solidFill>
                  <a:schemeClr val="tx1"/>
                </a:solidFill>
                <a:latin typeface="Arial" panose="020B0604020202020204" pitchFamily="34" charset="0"/>
                <a:ea typeface="Calibri" panose="020F0502020204030204" pitchFamily="34" charset="0"/>
                <a:cs typeface="Arial" panose="020B0604020202020204" pitchFamily="34" charset="0"/>
              </a:rPr>
              <a:t>άθημα</a:t>
            </a:r>
            <a:r>
              <a:rPr lang="en-US" sz="2000" b="1" dirty="0" smtClean="0">
                <a:solidFill>
                  <a:schemeClr val="tx1"/>
                </a:solidFill>
                <a:latin typeface="Arial" panose="020B0604020202020204" pitchFamily="34" charset="0"/>
                <a:ea typeface="Calibri" panose="020F0502020204030204" pitchFamily="34" charset="0"/>
                <a:cs typeface="Arial" panose="020B0604020202020204" pitchFamily="34" charset="0"/>
              </a:rPr>
              <a:t>:</a:t>
            </a:r>
            <a:r>
              <a:rPr lang="en-US" sz="2000" b="1" dirty="0">
                <a:latin typeface="Arial" panose="020B0604020202020204" pitchFamily="34" charset="0"/>
                <a:ea typeface="Calibri" panose="020F0502020204030204" pitchFamily="34" charset="0"/>
                <a:cs typeface="Arial" panose="020B0604020202020204" pitchFamily="34" charset="0"/>
              </a:rPr>
              <a:t/>
            </a:r>
            <a:br>
              <a:rPr lang="en-US" sz="2000" b="1" dirty="0">
                <a:latin typeface="Arial" panose="020B0604020202020204" pitchFamily="34" charset="0"/>
                <a:ea typeface="Calibri" panose="020F0502020204030204" pitchFamily="34" charset="0"/>
                <a:cs typeface="Arial" panose="020B0604020202020204" pitchFamily="34" charset="0"/>
              </a:rPr>
            </a:br>
            <a:r>
              <a:rPr lang="el-GR" sz="2520" b="1" dirty="0">
                <a:latin typeface="Arial"/>
                <a:ea typeface="Arial"/>
                <a:cs typeface="Arial"/>
                <a:sym typeface="Arial"/>
              </a:rPr>
              <a:t/>
            </a:r>
            <a:br>
              <a:rPr lang="el-GR" sz="2520" b="1" dirty="0">
                <a:latin typeface="Arial"/>
                <a:ea typeface="Arial"/>
                <a:cs typeface="Arial"/>
                <a:sym typeface="Arial"/>
              </a:rPr>
            </a:br>
            <a:endParaRPr sz="2520" b="1" dirty="0">
              <a:latin typeface="Arial"/>
              <a:ea typeface="Arial"/>
              <a:cs typeface="Arial"/>
              <a:sym typeface="Arial"/>
            </a:endParaRPr>
          </a:p>
        </p:txBody>
      </p:sp>
      <p:sp>
        <p:nvSpPr>
          <p:cNvPr id="2" name="Footer Placeholder 1"/>
          <p:cNvSpPr>
            <a:spLocks noGrp="1"/>
          </p:cNvSpPr>
          <p:nvPr>
            <p:ph type="ftr" sz="quarter" idx="11"/>
          </p:nvPr>
        </p:nvSpPr>
        <p:spPr>
          <a:xfrm>
            <a:off x="10379032" y="6144322"/>
            <a:ext cx="1812968" cy="802888"/>
          </a:xfrm>
        </p:spPr>
        <p:txBody>
          <a:bodyPr/>
          <a:lstStyle/>
          <a:p>
            <a:r>
              <a:rPr lang="el-GR" smtClean="0"/>
              <a:t>ΥΣΕΑ, 31 Οκτωβρίου 2024</a:t>
            </a:r>
            <a:endParaRPr lang="en-GB" dirty="0"/>
          </a:p>
        </p:txBody>
      </p:sp>
      <p:grpSp>
        <p:nvGrpSpPr>
          <p:cNvPr id="226" name="Google Shape;226;p26"/>
          <p:cNvGrpSpPr/>
          <p:nvPr/>
        </p:nvGrpSpPr>
        <p:grpSpPr>
          <a:xfrm>
            <a:off x="1194099" y="763793"/>
            <a:ext cx="9307210" cy="6432465"/>
            <a:chOff x="0" y="13810"/>
            <a:chExt cx="9036496" cy="5818837"/>
          </a:xfrm>
        </p:grpSpPr>
        <p:sp>
          <p:nvSpPr>
            <p:cNvPr id="227" name="Google Shape;227;p26"/>
            <p:cNvSpPr/>
            <p:nvPr/>
          </p:nvSpPr>
          <p:spPr>
            <a:xfrm>
              <a:off x="0" y="13810"/>
              <a:ext cx="9036496" cy="617760"/>
            </a:xfrm>
            <a:prstGeom prst="roundRect">
              <a:avLst>
                <a:gd name="adj" fmla="val 16667"/>
              </a:avLst>
            </a:prstGeom>
            <a:solidFill>
              <a:schemeClr val="accent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28" name="Google Shape;228;p26"/>
            <p:cNvSpPr txBox="1"/>
            <p:nvPr/>
          </p:nvSpPr>
          <p:spPr>
            <a:xfrm>
              <a:off x="30157" y="60750"/>
              <a:ext cx="8976182" cy="540663"/>
            </a:xfrm>
            <a:prstGeom prst="rect">
              <a:avLst/>
            </a:prstGeom>
            <a:noFill/>
            <a:ln>
              <a:noFill/>
            </a:ln>
          </p:spPr>
          <p:txBody>
            <a:bodyPr spcFirstLastPara="1" wrap="square" lIns="60950" tIns="60950" rIns="60950" bIns="60950" anchor="ctr" anchorCtr="0">
              <a:noAutofit/>
            </a:bodyPr>
            <a:lstStyle/>
            <a:p>
              <a:pPr>
                <a:lnSpc>
                  <a:spcPct val="90000"/>
                </a:lnSpc>
              </a:pPr>
              <a:r>
                <a:rPr lang="el-GR" sz="1600" dirty="0" smtClean="0">
                  <a:solidFill>
                    <a:schemeClr val="lt1"/>
                  </a:solidFill>
                  <a:latin typeface="Arial"/>
                  <a:ea typeface="Arial"/>
                  <a:cs typeface="Arial"/>
                  <a:sym typeface="Arial"/>
                </a:rPr>
                <a:t>Δημοσιογραφίας, Επικοινωνίας </a:t>
              </a:r>
              <a:r>
                <a:rPr lang="el-GR" sz="1600" dirty="0">
                  <a:solidFill>
                    <a:schemeClr val="lt1"/>
                  </a:solidFill>
                  <a:latin typeface="Arial"/>
                  <a:ea typeface="Arial"/>
                  <a:cs typeface="Arial"/>
                  <a:sym typeface="Arial"/>
                </a:rPr>
                <a:t>και Μέσων Μαζικής </a:t>
              </a:r>
              <a:r>
                <a:rPr lang="el-GR" sz="1600" dirty="0" smtClean="0">
                  <a:solidFill>
                    <a:schemeClr val="lt1"/>
                  </a:solidFill>
                  <a:latin typeface="Arial"/>
                  <a:ea typeface="Arial"/>
                  <a:cs typeface="Arial"/>
                  <a:sym typeface="Arial"/>
                </a:rPr>
                <a:t>Ενημέρωσης, </a:t>
              </a:r>
              <a:r>
                <a:rPr lang="el-GR" sz="1600" dirty="0">
                  <a:solidFill>
                    <a:schemeClr val="lt1"/>
                  </a:solidFill>
                  <a:latin typeface="Arial"/>
                  <a:ea typeface="Arial"/>
                  <a:cs typeface="Arial"/>
                  <a:sym typeface="Arial"/>
                </a:rPr>
                <a:t>Διεθνών και Ευρωπαϊκών </a:t>
              </a:r>
              <a:r>
                <a:rPr lang="el-GR" sz="1600" dirty="0" smtClean="0">
                  <a:solidFill>
                    <a:schemeClr val="lt1"/>
                  </a:solidFill>
                  <a:latin typeface="Arial"/>
                  <a:ea typeface="Arial"/>
                  <a:cs typeface="Arial"/>
                  <a:sym typeface="Arial"/>
                </a:rPr>
                <a:t>Σπουδών</a:t>
              </a:r>
              <a:r>
                <a:rPr lang="en-US" sz="1600" dirty="0" smtClean="0">
                  <a:solidFill>
                    <a:schemeClr val="lt1"/>
                  </a:solidFill>
                  <a:latin typeface="Arial"/>
                  <a:ea typeface="Arial"/>
                  <a:cs typeface="Arial"/>
                  <a:sym typeface="Arial"/>
                </a:rPr>
                <a:t>,</a:t>
              </a:r>
              <a:r>
                <a:rPr lang="el-GR" sz="1600" dirty="0" smtClean="0">
                  <a:solidFill>
                    <a:schemeClr val="lt1"/>
                  </a:solidFill>
                  <a:latin typeface="Arial"/>
                  <a:ea typeface="Arial"/>
                  <a:cs typeface="Arial"/>
                  <a:sym typeface="Arial"/>
                </a:rPr>
                <a:t> Διοίκησης Τουρισμού,</a:t>
              </a:r>
              <a:r>
                <a:rPr lang="en-US" sz="1600" dirty="0" smtClean="0">
                  <a:solidFill>
                    <a:schemeClr val="lt1"/>
                  </a:solidFill>
                  <a:latin typeface="Arial"/>
                  <a:ea typeface="Arial"/>
                  <a:cs typeface="Arial"/>
                  <a:sym typeface="Arial"/>
                </a:rPr>
                <a:t> </a:t>
              </a:r>
              <a:r>
                <a:rPr lang="el-GR" sz="1600" dirty="0" smtClean="0">
                  <a:solidFill>
                    <a:schemeClr val="lt1"/>
                  </a:solidFill>
                  <a:latin typeface="Arial"/>
                  <a:ea typeface="Arial"/>
                  <a:cs typeface="Arial"/>
                  <a:sym typeface="Arial"/>
                </a:rPr>
                <a:t>ΑΣΤΕ </a:t>
              </a:r>
              <a:r>
                <a:rPr lang="el-GR" sz="1600" dirty="0">
                  <a:solidFill>
                    <a:schemeClr val="lt1"/>
                  </a:solidFill>
                  <a:latin typeface="Arial"/>
                  <a:ea typeface="Arial"/>
                  <a:cs typeface="Arial"/>
                  <a:sym typeface="Arial"/>
                </a:rPr>
                <a:t>κ.ά.</a:t>
              </a:r>
              <a:endParaRPr sz="1600" dirty="0">
                <a:solidFill>
                  <a:schemeClr val="lt1"/>
                </a:solidFill>
                <a:latin typeface="Arial"/>
                <a:ea typeface="Arial"/>
                <a:cs typeface="Arial"/>
                <a:sym typeface="Arial"/>
              </a:endParaRPr>
            </a:p>
          </p:txBody>
        </p:sp>
        <p:sp>
          <p:nvSpPr>
            <p:cNvPr id="229" name="Google Shape;229;p26"/>
            <p:cNvSpPr/>
            <p:nvPr/>
          </p:nvSpPr>
          <p:spPr>
            <a:xfrm>
              <a:off x="0" y="631570"/>
              <a:ext cx="9036496" cy="264960"/>
            </a:xfrm>
            <a:prstGeom prst="rect">
              <a:avLst/>
            </a:prstGeom>
            <a:noFill/>
            <a:ln>
              <a:noFill/>
            </a:ln>
          </p:spPr>
          <p:txBody>
            <a:bodyPr spcFirstLastPara="1" wrap="square" lIns="91425" tIns="91425" rIns="91425" bIns="91425" anchor="ctr" anchorCtr="0">
              <a:noAutofit/>
            </a:bodyPr>
            <a:lstStyle/>
            <a:p>
              <a:endParaRPr/>
            </a:p>
          </p:txBody>
        </p:sp>
        <p:sp>
          <p:nvSpPr>
            <p:cNvPr id="230" name="Google Shape;230;p26"/>
            <p:cNvSpPr txBox="1"/>
            <p:nvPr/>
          </p:nvSpPr>
          <p:spPr>
            <a:xfrm>
              <a:off x="0" y="631570"/>
              <a:ext cx="9036496" cy="264960"/>
            </a:xfrm>
            <a:prstGeom prst="rect">
              <a:avLst/>
            </a:prstGeom>
            <a:noFill/>
            <a:ln>
              <a:noFill/>
            </a:ln>
          </p:spPr>
          <p:txBody>
            <a:bodyPr spcFirstLastPara="1" wrap="square" lIns="286900" tIns="20300" rIns="113775" bIns="20300" anchor="t" anchorCtr="0">
              <a:noAutofit/>
            </a:bodyPr>
            <a:lstStyle/>
            <a:p>
              <a:pPr marL="171450" lvl="1" indent="-171450">
                <a:lnSpc>
                  <a:spcPct val="90000"/>
                </a:lnSpc>
                <a:buClr>
                  <a:schemeClr val="dk1"/>
                </a:buClr>
                <a:buSzPts val="1600"/>
                <a:buFont typeface="Arial"/>
                <a:buChar char="•"/>
              </a:pPr>
              <a:r>
                <a:rPr lang="el-GR" sz="1600" dirty="0">
                  <a:solidFill>
                    <a:schemeClr val="dk1"/>
                  </a:solidFill>
                  <a:latin typeface="Arial"/>
                  <a:ea typeface="Arial"/>
                  <a:cs typeface="Arial"/>
                  <a:sym typeface="Arial"/>
                </a:rPr>
                <a:t>Εξέταση σε μια από τις ξένες γλώσσες: Αγγλική, Γαλλική, Γερμανική, Ιταλική  </a:t>
              </a:r>
              <a:endParaRPr sz="1600" dirty="0">
                <a:solidFill>
                  <a:schemeClr val="dk1"/>
                </a:solidFill>
                <a:latin typeface="Arial"/>
                <a:ea typeface="Arial"/>
                <a:cs typeface="Arial"/>
                <a:sym typeface="Arial"/>
              </a:endParaRPr>
            </a:p>
          </p:txBody>
        </p:sp>
        <p:sp>
          <p:nvSpPr>
            <p:cNvPr id="231" name="Google Shape;231;p26"/>
            <p:cNvSpPr/>
            <p:nvPr/>
          </p:nvSpPr>
          <p:spPr>
            <a:xfrm>
              <a:off x="0" y="896530"/>
              <a:ext cx="9036496" cy="617760"/>
            </a:xfrm>
            <a:prstGeom prst="roundRect">
              <a:avLst>
                <a:gd name="adj" fmla="val 16667"/>
              </a:avLst>
            </a:prstGeom>
            <a:solidFill>
              <a:srgbClr val="5A47A8"/>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32" name="Google Shape;232;p26"/>
            <p:cNvSpPr txBox="1"/>
            <p:nvPr/>
          </p:nvSpPr>
          <p:spPr>
            <a:xfrm>
              <a:off x="30157" y="926687"/>
              <a:ext cx="8976182" cy="557446"/>
            </a:xfrm>
            <a:prstGeom prst="rect">
              <a:avLst/>
            </a:prstGeom>
            <a:noFill/>
            <a:ln>
              <a:noFill/>
            </a:ln>
          </p:spPr>
          <p:txBody>
            <a:bodyPr spcFirstLastPara="1" wrap="square" lIns="60950" tIns="60950" rIns="60950" bIns="60950" anchor="ctr" anchorCtr="0">
              <a:noAutofit/>
            </a:bodyPr>
            <a:lstStyle/>
            <a:p>
              <a:pPr>
                <a:lnSpc>
                  <a:spcPct val="90000"/>
                </a:lnSpc>
              </a:pPr>
              <a:r>
                <a:rPr lang="el-GR" sz="1600" dirty="0">
                  <a:solidFill>
                    <a:schemeClr val="lt1"/>
                  </a:solidFill>
                  <a:latin typeface="Arial"/>
                  <a:ea typeface="Arial"/>
                  <a:cs typeface="Arial"/>
                  <a:sym typeface="Arial"/>
                </a:rPr>
                <a:t>Ναυτιλιακών σπουδών, Οικονομικής και Διοίκησης Τουρισμού  </a:t>
              </a:r>
              <a:endParaRPr sz="1600" dirty="0">
                <a:solidFill>
                  <a:schemeClr val="lt1"/>
                </a:solidFill>
                <a:latin typeface="Arial"/>
                <a:ea typeface="Arial"/>
                <a:cs typeface="Arial"/>
                <a:sym typeface="Arial"/>
              </a:endParaRPr>
            </a:p>
          </p:txBody>
        </p:sp>
        <p:sp>
          <p:nvSpPr>
            <p:cNvPr id="233" name="Google Shape;233;p26"/>
            <p:cNvSpPr/>
            <p:nvPr/>
          </p:nvSpPr>
          <p:spPr>
            <a:xfrm>
              <a:off x="0" y="1514290"/>
              <a:ext cx="9036496" cy="264960"/>
            </a:xfrm>
            <a:prstGeom prst="rect">
              <a:avLst/>
            </a:prstGeom>
            <a:noFill/>
            <a:ln>
              <a:noFill/>
            </a:ln>
          </p:spPr>
          <p:txBody>
            <a:bodyPr spcFirstLastPara="1" wrap="square" lIns="91425" tIns="91425" rIns="91425" bIns="91425" anchor="ctr" anchorCtr="0">
              <a:noAutofit/>
            </a:bodyPr>
            <a:lstStyle/>
            <a:p>
              <a:endParaRPr/>
            </a:p>
          </p:txBody>
        </p:sp>
        <p:sp>
          <p:nvSpPr>
            <p:cNvPr id="234" name="Google Shape;234;p26"/>
            <p:cNvSpPr txBox="1"/>
            <p:nvPr/>
          </p:nvSpPr>
          <p:spPr>
            <a:xfrm>
              <a:off x="0" y="1514290"/>
              <a:ext cx="9036496" cy="264960"/>
            </a:xfrm>
            <a:prstGeom prst="rect">
              <a:avLst/>
            </a:prstGeom>
            <a:noFill/>
            <a:ln>
              <a:noFill/>
            </a:ln>
          </p:spPr>
          <p:txBody>
            <a:bodyPr spcFirstLastPara="1" wrap="square" lIns="286900" tIns="20300" rIns="113775" bIns="20300" anchor="t" anchorCtr="0">
              <a:noAutofit/>
            </a:bodyPr>
            <a:lstStyle/>
            <a:p>
              <a:pPr marL="171450" lvl="1" indent="-171450">
                <a:lnSpc>
                  <a:spcPct val="90000"/>
                </a:lnSpc>
                <a:buClr>
                  <a:schemeClr val="dk1"/>
                </a:buClr>
                <a:buSzPts val="1600"/>
                <a:buFont typeface="Arial"/>
                <a:buChar char="•"/>
              </a:pPr>
              <a:r>
                <a:rPr lang="el-GR" sz="1600" dirty="0">
                  <a:solidFill>
                    <a:schemeClr val="dk1"/>
                  </a:solidFill>
                  <a:latin typeface="Arial"/>
                  <a:ea typeface="Arial"/>
                  <a:cs typeface="Arial"/>
                  <a:sym typeface="Arial"/>
                </a:rPr>
                <a:t>Εξέταση στην Αγγλική γλώσσα</a:t>
              </a:r>
              <a:endParaRPr sz="1600" dirty="0">
                <a:solidFill>
                  <a:schemeClr val="dk1"/>
                </a:solidFill>
                <a:latin typeface="Arial"/>
                <a:ea typeface="Arial"/>
                <a:cs typeface="Arial"/>
                <a:sym typeface="Arial"/>
              </a:endParaRPr>
            </a:p>
          </p:txBody>
        </p:sp>
        <p:sp>
          <p:nvSpPr>
            <p:cNvPr id="235" name="Google Shape;235;p26"/>
            <p:cNvSpPr/>
            <p:nvPr/>
          </p:nvSpPr>
          <p:spPr>
            <a:xfrm>
              <a:off x="0" y="1779250"/>
              <a:ext cx="9036496" cy="617760"/>
            </a:xfrm>
            <a:prstGeom prst="roundRect">
              <a:avLst>
                <a:gd name="adj" fmla="val 16667"/>
              </a:avLst>
            </a:prstGeom>
            <a:solidFill>
              <a:srgbClr val="427EAD"/>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36" name="Google Shape;236;p26"/>
            <p:cNvSpPr txBox="1"/>
            <p:nvPr/>
          </p:nvSpPr>
          <p:spPr>
            <a:xfrm>
              <a:off x="30157" y="1809407"/>
              <a:ext cx="8976182" cy="557446"/>
            </a:xfrm>
            <a:prstGeom prst="rect">
              <a:avLst/>
            </a:prstGeom>
            <a:noFill/>
            <a:ln>
              <a:noFill/>
            </a:ln>
          </p:spPr>
          <p:txBody>
            <a:bodyPr spcFirstLastPara="1" wrap="square" lIns="60950" tIns="60950" rIns="60950" bIns="60950" anchor="ctr" anchorCtr="0">
              <a:noAutofit/>
            </a:bodyPr>
            <a:lstStyle/>
            <a:p>
              <a:pPr>
                <a:lnSpc>
                  <a:spcPct val="90000"/>
                </a:lnSpc>
              </a:pPr>
              <a:r>
                <a:rPr lang="el-GR" sz="1600" dirty="0">
                  <a:solidFill>
                    <a:schemeClr val="lt1"/>
                  </a:solidFill>
                  <a:latin typeface="Arial"/>
                  <a:ea typeface="Arial"/>
                  <a:cs typeface="Arial"/>
                  <a:sym typeface="Arial"/>
                </a:rPr>
                <a:t>Αγγλικής, Γαλλικής, Γερμανικής, Ιταλικής και Ισπανικής Φιλολογίας των ΕΚΠΑ και ΑΠΘ </a:t>
              </a:r>
              <a:endParaRPr sz="1600" dirty="0">
                <a:solidFill>
                  <a:schemeClr val="lt1"/>
                </a:solidFill>
                <a:latin typeface="Arial"/>
                <a:ea typeface="Arial"/>
                <a:cs typeface="Arial"/>
                <a:sym typeface="Arial"/>
              </a:endParaRPr>
            </a:p>
          </p:txBody>
        </p:sp>
        <p:sp>
          <p:nvSpPr>
            <p:cNvPr id="237" name="Google Shape;237;p26"/>
            <p:cNvSpPr/>
            <p:nvPr/>
          </p:nvSpPr>
          <p:spPr>
            <a:xfrm>
              <a:off x="0" y="2397010"/>
              <a:ext cx="9036496" cy="264960"/>
            </a:xfrm>
            <a:prstGeom prst="rect">
              <a:avLst/>
            </a:prstGeom>
            <a:noFill/>
            <a:ln>
              <a:noFill/>
            </a:ln>
          </p:spPr>
          <p:txBody>
            <a:bodyPr spcFirstLastPara="1" wrap="square" lIns="91425" tIns="91425" rIns="91425" bIns="91425" anchor="ctr" anchorCtr="0">
              <a:noAutofit/>
            </a:bodyPr>
            <a:lstStyle/>
            <a:p>
              <a:endParaRPr/>
            </a:p>
          </p:txBody>
        </p:sp>
        <p:sp>
          <p:nvSpPr>
            <p:cNvPr id="238" name="Google Shape;238;p26"/>
            <p:cNvSpPr txBox="1"/>
            <p:nvPr/>
          </p:nvSpPr>
          <p:spPr>
            <a:xfrm>
              <a:off x="0" y="2397010"/>
              <a:ext cx="9036496" cy="264960"/>
            </a:xfrm>
            <a:prstGeom prst="rect">
              <a:avLst/>
            </a:prstGeom>
            <a:noFill/>
            <a:ln>
              <a:noFill/>
            </a:ln>
          </p:spPr>
          <p:txBody>
            <a:bodyPr spcFirstLastPara="1" wrap="square" lIns="286900" tIns="20300" rIns="113775" bIns="20300" anchor="t" anchorCtr="0">
              <a:noAutofit/>
            </a:bodyPr>
            <a:lstStyle/>
            <a:p>
              <a:pPr marL="171450" lvl="1" indent="-171450">
                <a:lnSpc>
                  <a:spcPct val="90000"/>
                </a:lnSpc>
                <a:buClr>
                  <a:schemeClr val="dk1"/>
                </a:buClr>
                <a:buSzPts val="1600"/>
                <a:buFont typeface="Arial"/>
                <a:buChar char="•"/>
              </a:pPr>
              <a:r>
                <a:rPr lang="el-GR" sz="1600" dirty="0">
                  <a:solidFill>
                    <a:schemeClr val="dk1"/>
                  </a:solidFill>
                  <a:latin typeface="Arial"/>
                  <a:ea typeface="Arial"/>
                  <a:cs typeface="Arial"/>
                  <a:sym typeface="Arial"/>
                </a:rPr>
                <a:t>Εξέταση στην αντίστοιχη ξένη γλώσσα</a:t>
              </a:r>
              <a:endParaRPr sz="1600" dirty="0">
                <a:solidFill>
                  <a:schemeClr val="dk1"/>
                </a:solidFill>
                <a:latin typeface="Arial"/>
                <a:ea typeface="Arial"/>
                <a:cs typeface="Arial"/>
                <a:sym typeface="Arial"/>
              </a:endParaRPr>
            </a:p>
          </p:txBody>
        </p:sp>
        <p:sp>
          <p:nvSpPr>
            <p:cNvPr id="239" name="Google Shape;239;p26"/>
            <p:cNvSpPr/>
            <p:nvPr/>
          </p:nvSpPr>
          <p:spPr>
            <a:xfrm>
              <a:off x="0" y="2661970"/>
              <a:ext cx="9036496" cy="404428"/>
            </a:xfrm>
            <a:prstGeom prst="roundRect">
              <a:avLst>
                <a:gd name="adj" fmla="val 16667"/>
              </a:avLst>
            </a:prstGeom>
            <a:solidFill>
              <a:srgbClr val="3CB38B"/>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0" name="Google Shape;240;p26"/>
            <p:cNvSpPr txBox="1"/>
            <p:nvPr/>
          </p:nvSpPr>
          <p:spPr>
            <a:xfrm>
              <a:off x="19743" y="2681713"/>
              <a:ext cx="8997010" cy="364942"/>
            </a:xfrm>
            <a:prstGeom prst="rect">
              <a:avLst/>
            </a:prstGeom>
            <a:noFill/>
            <a:ln>
              <a:noFill/>
            </a:ln>
          </p:spPr>
          <p:txBody>
            <a:bodyPr spcFirstLastPara="1" wrap="square" lIns="60950" tIns="60950" rIns="60950" bIns="60950" anchor="ctr" anchorCtr="0">
              <a:noAutofit/>
            </a:bodyPr>
            <a:lstStyle/>
            <a:p>
              <a:pPr>
                <a:lnSpc>
                  <a:spcPct val="90000"/>
                </a:lnSpc>
              </a:pPr>
              <a:r>
                <a:rPr lang="el-GR" sz="1600" dirty="0">
                  <a:solidFill>
                    <a:schemeClr val="lt1"/>
                  </a:solidFill>
                  <a:latin typeface="Arial"/>
                  <a:ea typeface="Arial"/>
                  <a:cs typeface="Arial"/>
                  <a:sym typeface="Arial"/>
                </a:rPr>
                <a:t>Ξένων Γλωσσών Μετάφρασης και Διερμηνείας του Ιονίου Πανεπιστημίου  </a:t>
              </a:r>
              <a:endParaRPr sz="1600" dirty="0">
                <a:solidFill>
                  <a:schemeClr val="lt1"/>
                </a:solidFill>
                <a:latin typeface="Arial"/>
                <a:ea typeface="Arial"/>
                <a:cs typeface="Arial"/>
                <a:sym typeface="Arial"/>
              </a:endParaRPr>
            </a:p>
          </p:txBody>
        </p:sp>
        <p:sp>
          <p:nvSpPr>
            <p:cNvPr id="241" name="Google Shape;241;p26"/>
            <p:cNvSpPr/>
            <p:nvPr/>
          </p:nvSpPr>
          <p:spPr>
            <a:xfrm>
              <a:off x="0" y="3048997"/>
              <a:ext cx="9036496" cy="264960"/>
            </a:xfrm>
            <a:prstGeom prst="rect">
              <a:avLst/>
            </a:prstGeom>
            <a:noFill/>
            <a:ln>
              <a:noFill/>
            </a:ln>
          </p:spPr>
          <p:txBody>
            <a:bodyPr spcFirstLastPara="1" wrap="square" lIns="91425" tIns="91425" rIns="91425" bIns="91425" anchor="ctr" anchorCtr="0">
              <a:noAutofit/>
            </a:bodyPr>
            <a:lstStyle/>
            <a:p>
              <a:endParaRPr/>
            </a:p>
          </p:txBody>
        </p:sp>
        <p:sp>
          <p:nvSpPr>
            <p:cNvPr id="242" name="Google Shape;242;p26"/>
            <p:cNvSpPr txBox="1"/>
            <p:nvPr/>
          </p:nvSpPr>
          <p:spPr>
            <a:xfrm>
              <a:off x="0" y="3048997"/>
              <a:ext cx="9036496" cy="264960"/>
            </a:xfrm>
            <a:prstGeom prst="rect">
              <a:avLst/>
            </a:prstGeom>
            <a:noFill/>
            <a:ln>
              <a:noFill/>
            </a:ln>
          </p:spPr>
          <p:txBody>
            <a:bodyPr spcFirstLastPara="1" wrap="square" lIns="286900" tIns="20300" rIns="113775" bIns="20300" anchor="t" anchorCtr="0">
              <a:noAutofit/>
            </a:bodyPr>
            <a:lstStyle/>
            <a:p>
              <a:pPr marL="171450" lvl="1" indent="-171450">
                <a:lnSpc>
                  <a:spcPct val="90000"/>
                </a:lnSpc>
                <a:buClr>
                  <a:schemeClr val="dk1"/>
                </a:buClr>
                <a:buSzPts val="1600"/>
                <a:buFont typeface="Arial"/>
                <a:buChar char="•"/>
              </a:pPr>
              <a:r>
                <a:rPr lang="el-GR" sz="1600" dirty="0">
                  <a:solidFill>
                    <a:schemeClr val="dk1"/>
                  </a:solidFill>
                  <a:latin typeface="Arial"/>
                  <a:ea typeface="Arial"/>
                  <a:cs typeface="Arial"/>
                  <a:sym typeface="Arial"/>
                </a:rPr>
                <a:t> Εξέταση σε δύο από τις τρεις ξένες </a:t>
              </a:r>
              <a:r>
                <a:rPr lang="el-GR" sz="1600" dirty="0" smtClean="0">
                  <a:solidFill>
                    <a:schemeClr val="dk1"/>
                  </a:solidFill>
                  <a:latin typeface="Arial"/>
                  <a:ea typeface="Arial"/>
                  <a:cs typeface="Arial"/>
                  <a:sym typeface="Arial"/>
                </a:rPr>
                <a:t>γλώσσες</a:t>
              </a:r>
              <a:r>
                <a:rPr lang="en-US" sz="1600" dirty="0" smtClean="0">
                  <a:solidFill>
                    <a:schemeClr val="dk1"/>
                  </a:solidFill>
                  <a:latin typeface="Arial"/>
                  <a:ea typeface="Arial"/>
                  <a:cs typeface="Arial"/>
                  <a:sym typeface="Arial"/>
                </a:rPr>
                <a:t>:</a:t>
              </a:r>
              <a:r>
                <a:rPr lang="el-GR" sz="1600" dirty="0" smtClean="0">
                  <a:solidFill>
                    <a:schemeClr val="dk1"/>
                  </a:solidFill>
                  <a:latin typeface="Arial"/>
                  <a:ea typeface="Arial"/>
                  <a:cs typeface="Arial"/>
                  <a:sym typeface="Arial"/>
                </a:rPr>
                <a:t> </a:t>
              </a:r>
              <a:r>
                <a:rPr lang="el-GR" sz="1600" dirty="0">
                  <a:solidFill>
                    <a:schemeClr val="dk1"/>
                  </a:solidFill>
                  <a:latin typeface="Arial"/>
                  <a:ea typeface="Arial"/>
                  <a:cs typeface="Arial"/>
                  <a:sym typeface="Arial"/>
                </a:rPr>
                <a:t>Αγγλικά, Γαλλικά, Γερμανικά </a:t>
              </a:r>
              <a:endParaRPr sz="1600" dirty="0">
                <a:solidFill>
                  <a:schemeClr val="dk1"/>
                </a:solidFill>
                <a:latin typeface="Arial"/>
                <a:ea typeface="Arial"/>
                <a:cs typeface="Arial"/>
                <a:sym typeface="Arial"/>
              </a:endParaRPr>
            </a:p>
          </p:txBody>
        </p:sp>
        <p:sp>
          <p:nvSpPr>
            <p:cNvPr id="243" name="Google Shape;243;p26"/>
            <p:cNvSpPr/>
            <p:nvPr/>
          </p:nvSpPr>
          <p:spPr>
            <a:xfrm>
              <a:off x="0" y="3331359"/>
              <a:ext cx="9036496" cy="617760"/>
            </a:xfrm>
            <a:prstGeom prst="roundRect">
              <a:avLst>
                <a:gd name="adj" fmla="val 16667"/>
              </a:avLst>
            </a:prstGeom>
            <a:solidFill>
              <a:srgbClr val="43B837"/>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4" name="Google Shape;244;p26"/>
            <p:cNvSpPr txBox="1"/>
            <p:nvPr/>
          </p:nvSpPr>
          <p:spPr>
            <a:xfrm>
              <a:off x="19743" y="3361516"/>
              <a:ext cx="8986597" cy="557446"/>
            </a:xfrm>
            <a:prstGeom prst="rect">
              <a:avLst/>
            </a:prstGeom>
            <a:noFill/>
            <a:ln>
              <a:noFill/>
            </a:ln>
          </p:spPr>
          <p:txBody>
            <a:bodyPr spcFirstLastPara="1" wrap="square" lIns="60950" tIns="60950" rIns="60950" bIns="60950" anchor="ctr" anchorCtr="0">
              <a:noAutofit/>
            </a:bodyPr>
            <a:lstStyle/>
            <a:p>
              <a:pPr>
                <a:lnSpc>
                  <a:spcPct val="90000"/>
                </a:lnSpc>
              </a:pPr>
              <a:r>
                <a:rPr lang="el-GR" sz="1600" dirty="0" smtClean="0">
                  <a:solidFill>
                    <a:schemeClr val="lt1"/>
                  </a:solidFill>
                  <a:latin typeface="Arial"/>
                  <a:ea typeface="Arial"/>
                  <a:cs typeface="Arial"/>
                  <a:sym typeface="Arial"/>
                </a:rPr>
                <a:t>Αρχιτεκτόνων </a:t>
              </a:r>
              <a:r>
                <a:rPr lang="el-GR" sz="1600" dirty="0" err="1" smtClean="0">
                  <a:solidFill>
                    <a:schemeClr val="lt1"/>
                  </a:solidFill>
                  <a:latin typeface="Arial"/>
                  <a:ea typeface="Arial"/>
                  <a:cs typeface="Arial"/>
                  <a:sym typeface="Arial"/>
                </a:rPr>
                <a:t>Μηχ</a:t>
              </a:r>
              <a:r>
                <a:rPr lang="el-GR" sz="1600" dirty="0" smtClean="0">
                  <a:solidFill>
                    <a:schemeClr val="lt1"/>
                  </a:solidFill>
                  <a:latin typeface="Arial"/>
                  <a:ea typeface="Arial"/>
                  <a:cs typeface="Arial"/>
                  <a:sym typeface="Arial"/>
                </a:rPr>
                <a:t>/</a:t>
              </a:r>
              <a:r>
                <a:rPr lang="el-GR" sz="1600" dirty="0" err="1" smtClean="0">
                  <a:solidFill>
                    <a:schemeClr val="lt1"/>
                  </a:solidFill>
                  <a:latin typeface="Arial"/>
                  <a:ea typeface="Arial"/>
                  <a:cs typeface="Arial"/>
                  <a:sym typeface="Arial"/>
                </a:rPr>
                <a:t>κών</a:t>
              </a:r>
              <a:r>
                <a:rPr lang="el-GR" sz="1600" dirty="0">
                  <a:solidFill>
                    <a:schemeClr val="lt1"/>
                  </a:solidFill>
                  <a:latin typeface="Arial"/>
                  <a:ea typeface="Arial"/>
                  <a:cs typeface="Arial"/>
                  <a:sym typeface="Arial"/>
                </a:rPr>
                <a:t>,</a:t>
              </a:r>
              <a:r>
                <a:rPr lang="el-GR" sz="1600" dirty="0" smtClean="0">
                  <a:solidFill>
                    <a:schemeClr val="lt1"/>
                  </a:solidFill>
                  <a:latin typeface="Arial"/>
                  <a:ea typeface="Arial"/>
                  <a:cs typeface="Arial"/>
                  <a:sym typeface="Arial"/>
                </a:rPr>
                <a:t> </a:t>
              </a:r>
              <a:r>
                <a:rPr lang="el-GR" sz="1600" dirty="0">
                  <a:solidFill>
                    <a:schemeClr val="lt1"/>
                  </a:solidFill>
                  <a:latin typeface="Arial"/>
                  <a:ea typeface="Arial"/>
                  <a:cs typeface="Arial"/>
                  <a:sym typeface="Arial"/>
                </a:rPr>
                <a:t>Γραφιστικής και Οπτικής </a:t>
              </a:r>
              <a:r>
                <a:rPr lang="el-GR" sz="1600" dirty="0" smtClean="0">
                  <a:solidFill>
                    <a:schemeClr val="lt1"/>
                  </a:solidFill>
                  <a:latin typeface="Arial"/>
                  <a:ea typeface="Arial"/>
                  <a:cs typeface="Arial"/>
                  <a:sym typeface="Arial"/>
                </a:rPr>
                <a:t>Επικοινωνίας, Εσωτερικής Αρχιτεκτονικής, Συντήρησης Αρχαιοτήτων και Έργων Τέχνης </a:t>
              </a:r>
              <a:endParaRPr sz="1600" dirty="0">
                <a:solidFill>
                  <a:schemeClr val="lt1"/>
                </a:solidFill>
                <a:latin typeface="Arial"/>
                <a:ea typeface="Arial"/>
                <a:cs typeface="Arial"/>
                <a:sym typeface="Arial"/>
              </a:endParaRPr>
            </a:p>
          </p:txBody>
        </p:sp>
        <p:sp>
          <p:nvSpPr>
            <p:cNvPr id="245" name="Google Shape;245;p26"/>
            <p:cNvSpPr/>
            <p:nvPr/>
          </p:nvSpPr>
          <p:spPr>
            <a:xfrm>
              <a:off x="0" y="3949119"/>
              <a:ext cx="9036496" cy="264960"/>
            </a:xfrm>
            <a:prstGeom prst="rect">
              <a:avLst/>
            </a:prstGeom>
            <a:noFill/>
            <a:ln>
              <a:noFill/>
            </a:ln>
          </p:spPr>
          <p:txBody>
            <a:bodyPr spcFirstLastPara="1" wrap="square" lIns="91425" tIns="91425" rIns="91425" bIns="91425" anchor="ctr" anchorCtr="0">
              <a:noAutofit/>
            </a:bodyPr>
            <a:lstStyle/>
            <a:p>
              <a:endParaRPr/>
            </a:p>
          </p:txBody>
        </p:sp>
        <p:sp>
          <p:nvSpPr>
            <p:cNvPr id="246" name="Google Shape;246;p26"/>
            <p:cNvSpPr txBox="1"/>
            <p:nvPr/>
          </p:nvSpPr>
          <p:spPr>
            <a:xfrm>
              <a:off x="0" y="3949119"/>
              <a:ext cx="9036496" cy="264960"/>
            </a:xfrm>
            <a:prstGeom prst="rect">
              <a:avLst/>
            </a:prstGeom>
            <a:noFill/>
            <a:ln>
              <a:noFill/>
            </a:ln>
          </p:spPr>
          <p:txBody>
            <a:bodyPr spcFirstLastPara="1" wrap="square" lIns="286900" tIns="20300" rIns="113775" bIns="20300" anchor="t" anchorCtr="0">
              <a:noAutofit/>
            </a:bodyPr>
            <a:lstStyle/>
            <a:p>
              <a:pPr marL="171450" lvl="1" indent="-171450">
                <a:lnSpc>
                  <a:spcPct val="90000"/>
                </a:lnSpc>
                <a:buClr>
                  <a:schemeClr val="dk1"/>
                </a:buClr>
                <a:buSzPts val="1600"/>
                <a:buFont typeface="Arial"/>
                <a:buChar char="•"/>
              </a:pPr>
              <a:r>
                <a:rPr lang="el-GR" sz="1600" dirty="0">
                  <a:solidFill>
                    <a:schemeClr val="dk1"/>
                  </a:solidFill>
                  <a:latin typeface="Arial"/>
                  <a:ea typeface="Arial"/>
                  <a:cs typeface="Arial"/>
                  <a:sym typeface="Arial"/>
                </a:rPr>
                <a:t> Εξέταση στο </a:t>
              </a:r>
              <a:r>
                <a:rPr lang="el-GR" sz="1600" dirty="0" smtClean="0">
                  <a:solidFill>
                    <a:schemeClr val="dk1"/>
                  </a:solidFill>
                  <a:latin typeface="Arial"/>
                  <a:ea typeface="Arial"/>
                  <a:cs typeface="Arial"/>
                  <a:sym typeface="Arial"/>
                </a:rPr>
                <a:t>Ελεύθερο Σχέδιο και </a:t>
              </a:r>
              <a:r>
                <a:rPr lang="el-GR" sz="1600" dirty="0">
                  <a:solidFill>
                    <a:schemeClr val="dk1"/>
                  </a:solidFill>
                  <a:latin typeface="Arial"/>
                  <a:ea typeface="Arial"/>
                  <a:cs typeface="Arial"/>
                  <a:sym typeface="Arial"/>
                </a:rPr>
                <a:t>Γραμμικό Σχέδιο</a:t>
              </a:r>
              <a:endParaRPr sz="1600" dirty="0">
                <a:solidFill>
                  <a:schemeClr val="dk1"/>
                </a:solidFill>
                <a:latin typeface="Arial"/>
                <a:ea typeface="Arial"/>
                <a:cs typeface="Arial"/>
                <a:sym typeface="Arial"/>
              </a:endParaRPr>
            </a:p>
          </p:txBody>
        </p:sp>
        <p:sp>
          <p:nvSpPr>
            <p:cNvPr id="247" name="Google Shape;247;p26"/>
            <p:cNvSpPr/>
            <p:nvPr/>
          </p:nvSpPr>
          <p:spPr>
            <a:xfrm>
              <a:off x="0" y="4304234"/>
              <a:ext cx="9036496" cy="509497"/>
            </a:xfrm>
            <a:prstGeom prst="roundRect">
              <a:avLst>
                <a:gd name="adj" fmla="val 16667"/>
              </a:avLst>
            </a:prstGeom>
            <a:solidFill>
              <a:srgbClr val="AABD3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9" name="Google Shape;249;p26"/>
            <p:cNvSpPr/>
            <p:nvPr/>
          </p:nvSpPr>
          <p:spPr>
            <a:xfrm>
              <a:off x="0" y="4784327"/>
              <a:ext cx="9036496" cy="264960"/>
            </a:xfrm>
            <a:prstGeom prst="rect">
              <a:avLst/>
            </a:prstGeom>
            <a:noFill/>
            <a:ln>
              <a:noFill/>
            </a:ln>
          </p:spPr>
          <p:txBody>
            <a:bodyPr spcFirstLastPara="1" wrap="square" lIns="91425" tIns="91425" rIns="91425" bIns="91425" anchor="ctr" anchorCtr="0">
              <a:noAutofit/>
            </a:bodyPr>
            <a:lstStyle/>
            <a:p>
              <a:endParaRPr/>
            </a:p>
          </p:txBody>
        </p:sp>
        <p:sp>
          <p:nvSpPr>
            <p:cNvPr id="253" name="Google Shape;253;p26"/>
            <p:cNvSpPr/>
            <p:nvPr/>
          </p:nvSpPr>
          <p:spPr>
            <a:xfrm>
              <a:off x="0" y="5620107"/>
              <a:ext cx="9036496" cy="212540"/>
            </a:xfrm>
            <a:prstGeom prst="rect">
              <a:avLst/>
            </a:prstGeom>
            <a:noFill/>
            <a:ln>
              <a:noFill/>
            </a:ln>
          </p:spPr>
          <p:txBody>
            <a:bodyPr spcFirstLastPara="1" wrap="square" lIns="91425" tIns="91425" rIns="91425" bIns="91425" anchor="ctr" anchorCtr="0">
              <a:noAutofit/>
            </a:bodyPr>
            <a:lstStyle/>
            <a:p>
              <a:endParaRPr/>
            </a:p>
          </p:txBody>
        </p:sp>
      </p:grpSp>
      <p:pic>
        <p:nvPicPr>
          <p:cNvPr id="30" name="Picture 2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4" name="Rectangle 3"/>
          <p:cNvSpPr/>
          <p:nvPr/>
        </p:nvSpPr>
        <p:spPr>
          <a:xfrm>
            <a:off x="1558987" y="5620635"/>
            <a:ext cx="4663393" cy="341632"/>
          </a:xfrm>
          <a:prstGeom prst="rect">
            <a:avLst/>
          </a:prstGeom>
        </p:spPr>
        <p:txBody>
          <a:bodyPr wrap="none">
            <a:spAutoFit/>
          </a:bodyPr>
          <a:lstStyle/>
          <a:p>
            <a:pPr>
              <a:lnSpc>
                <a:spcPct val="90000"/>
              </a:lnSpc>
            </a:pPr>
            <a:r>
              <a:rPr lang="el-GR" dirty="0">
                <a:solidFill>
                  <a:schemeClr val="lt1"/>
                </a:solidFill>
                <a:latin typeface="Arial"/>
                <a:ea typeface="Arial"/>
                <a:cs typeface="Arial"/>
                <a:sym typeface="Arial"/>
              </a:rPr>
              <a:t>Επιστήμης Φυσικής Αγωγής και Αθλητισμού</a:t>
            </a:r>
          </a:p>
        </p:txBody>
      </p:sp>
      <p:sp>
        <p:nvSpPr>
          <p:cNvPr id="6" name="Rectangle 5"/>
          <p:cNvSpPr/>
          <p:nvPr/>
        </p:nvSpPr>
        <p:spPr>
          <a:xfrm>
            <a:off x="1410192" y="6030030"/>
            <a:ext cx="9325143" cy="535531"/>
          </a:xfrm>
          <a:prstGeom prst="rect">
            <a:avLst/>
          </a:prstGeom>
        </p:spPr>
        <p:txBody>
          <a:bodyPr wrap="square">
            <a:spAutoFit/>
          </a:bodyPr>
          <a:lstStyle/>
          <a:p>
            <a:pPr marL="171450" lvl="1" indent="-171450">
              <a:lnSpc>
                <a:spcPct val="90000"/>
              </a:lnSpc>
              <a:buClr>
                <a:schemeClr val="dk1"/>
              </a:buClr>
              <a:buSzPts val="1600"/>
              <a:buFont typeface="Arial"/>
              <a:buChar char="•"/>
            </a:pPr>
            <a:r>
              <a:rPr lang="el-GR" sz="1600" dirty="0">
                <a:solidFill>
                  <a:schemeClr val="dk1"/>
                </a:solidFill>
                <a:latin typeface="Arial" panose="020B0604020202020204" pitchFamily="34" charset="0"/>
                <a:ea typeface="Arial"/>
                <a:cs typeface="Arial" panose="020B0604020202020204" pitchFamily="34" charset="0"/>
                <a:sym typeface="Arial"/>
              </a:rPr>
              <a:t>Εξέταση </a:t>
            </a:r>
            <a:r>
              <a:rPr lang="el-GR" sz="1600" dirty="0" smtClean="0">
                <a:latin typeface="Arial" panose="020B0604020202020204" pitchFamily="34" charset="0"/>
                <a:cs typeface="Arial" panose="020B0604020202020204" pitchFamily="34" charset="0"/>
              </a:rPr>
              <a:t>σε </a:t>
            </a:r>
            <a:r>
              <a:rPr lang="en-GB" sz="1600" dirty="0" smtClean="0">
                <a:latin typeface="Arial" panose="020B0604020202020204" pitchFamily="34" charset="0"/>
                <a:cs typeface="Arial" panose="020B0604020202020204" pitchFamily="34" charset="0"/>
              </a:rPr>
              <a:t>3</a:t>
            </a:r>
            <a:r>
              <a:rPr lang="el-GR" sz="1600" dirty="0" smtClean="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από τα εξής </a:t>
            </a:r>
            <a:r>
              <a:rPr lang="el-GR" sz="1600" dirty="0" smtClean="0">
                <a:latin typeface="Arial" panose="020B0604020202020204" pitchFamily="34" charset="0"/>
                <a:cs typeface="Arial" panose="020B0604020202020204" pitchFamily="34" charset="0"/>
              </a:rPr>
              <a:t>4 </a:t>
            </a:r>
            <a:r>
              <a:rPr lang="el-GR" sz="1600" dirty="0">
                <a:latin typeface="Arial" panose="020B0604020202020204" pitchFamily="34" charset="0"/>
                <a:cs typeface="Arial" panose="020B0604020202020204" pitchFamily="34" charset="0"/>
              </a:rPr>
              <a:t>αγωνίσματα "</a:t>
            </a:r>
            <a:r>
              <a:rPr lang="el-GR" sz="1600" dirty="0" smtClean="0">
                <a:latin typeface="Arial" panose="020B0604020202020204" pitchFamily="34" charset="0"/>
                <a:cs typeface="Arial" panose="020B0604020202020204" pitchFamily="34" charset="0"/>
              </a:rPr>
              <a:t>Δρόμος </a:t>
            </a:r>
            <a:r>
              <a:rPr lang="el-GR" sz="1600" dirty="0">
                <a:latin typeface="Arial" panose="020B0604020202020204" pitchFamily="34" charset="0"/>
                <a:cs typeface="Arial" panose="020B0604020202020204" pitchFamily="34" charset="0"/>
              </a:rPr>
              <a:t>2</a:t>
            </a:r>
            <a:r>
              <a:rPr lang="el-GR" sz="1600" dirty="0" smtClean="0">
                <a:latin typeface="Arial" panose="020B0604020202020204" pitchFamily="34" charset="0"/>
                <a:cs typeface="Arial" panose="020B0604020202020204" pitchFamily="34" charset="0"/>
              </a:rPr>
              <a:t>00 </a:t>
            </a:r>
            <a:r>
              <a:rPr lang="el-GR" sz="1600" dirty="0">
                <a:latin typeface="Arial" panose="020B0604020202020204" pitchFamily="34" charset="0"/>
                <a:cs typeface="Arial" panose="020B0604020202020204" pitchFamily="34" charset="0"/>
              </a:rPr>
              <a:t>μ</a:t>
            </a:r>
            <a:r>
              <a:rPr lang="el-GR"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a:t>
            </a:r>
            <a:r>
              <a:rPr lang="el-GR" sz="1600" dirty="0" smtClean="0">
                <a:latin typeface="Arial" panose="020B0604020202020204" pitchFamily="34" charset="0"/>
                <a:cs typeface="Arial" panose="020B0604020202020204" pitchFamily="34" charset="0"/>
              </a:rPr>
              <a:t>άλμα σε μήκος", </a:t>
            </a:r>
            <a:r>
              <a:rPr lang="el-GR" sz="1600" dirty="0">
                <a:latin typeface="Arial" panose="020B0604020202020204" pitchFamily="34" charset="0"/>
                <a:cs typeface="Arial" panose="020B0604020202020204" pitchFamily="34" charset="0"/>
              </a:rPr>
              <a:t>"</a:t>
            </a:r>
            <a:r>
              <a:rPr lang="el-GR" sz="1600" dirty="0" smtClean="0">
                <a:latin typeface="Arial" panose="020B0604020202020204" pitchFamily="34" charset="0"/>
                <a:cs typeface="Arial" panose="020B0604020202020204" pitchFamily="34" charset="0"/>
              </a:rPr>
              <a:t>Σφαιροβολία </a:t>
            </a:r>
            <a:r>
              <a:rPr lang="el-GR" sz="1600" dirty="0">
                <a:latin typeface="Arial" panose="020B0604020202020204" pitchFamily="34" charset="0"/>
                <a:cs typeface="Arial" panose="020B0604020202020204" pitchFamily="34" charset="0"/>
              </a:rPr>
              <a:t>6 κ. για αγόρια ή 4 κ. για κορίτσια" και "50 μ. </a:t>
            </a:r>
            <a:r>
              <a:rPr lang="el-GR" sz="1600" dirty="0" smtClean="0">
                <a:latin typeface="Arial" panose="020B0604020202020204" pitchFamily="34" charset="0"/>
                <a:cs typeface="Arial" panose="020B0604020202020204" pitchFamily="34" charset="0"/>
              </a:rPr>
              <a:t>Κολύμβηση Ελεύθερο</a:t>
            </a:r>
            <a:r>
              <a:rPr lang="en-US" sz="1600" dirty="0" smtClean="0">
                <a:latin typeface="Arial" panose="020B0604020202020204" pitchFamily="34" charset="0"/>
                <a:cs typeface="Arial" panose="020B0604020202020204" pitchFamily="34" charset="0"/>
              </a:rPr>
              <a:t>”</a:t>
            </a:r>
            <a:endParaRPr lang="el-GR"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671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anim calcmode="lin" valueType="num">
                                      <p:cBhvr additive="base">
                                        <p:cTn id="7" dur="500"/>
                                        <p:tgtEl>
                                          <p:spTgt spid="2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973" y="133814"/>
            <a:ext cx="10380437" cy="1059365"/>
          </a:xfrm>
        </p:spPr>
        <p:txBody>
          <a:bodyPr>
            <a:normAutofit fontScale="90000"/>
          </a:bodyPr>
          <a:lstStyle/>
          <a:p>
            <a:r>
              <a:rPr lang="el-GR" b="1" dirty="0" smtClean="0">
                <a:solidFill>
                  <a:schemeClr val="tx1"/>
                </a:solidFill>
                <a:latin typeface="Arial" panose="020B0604020202020204" pitchFamily="34" charset="0"/>
                <a:cs typeface="Arial" panose="020B0604020202020204" pitchFamily="34" charset="0"/>
              </a:rPr>
              <a:t>ΤΡΟΠΟΣ ΕΙΣΑΓΩΓΗΣ (3)</a:t>
            </a:r>
            <a:r>
              <a:rPr lang="en-US" dirty="0">
                <a:solidFill>
                  <a:schemeClr val="tx1"/>
                </a:solidFill>
              </a:rPr>
              <a:t/>
            </a:r>
            <a:br>
              <a:rPr lang="en-US" dirty="0">
                <a:solidFill>
                  <a:schemeClr val="tx1"/>
                </a:solidFill>
              </a:rPr>
            </a:br>
            <a:r>
              <a:rPr lang="el-GR" dirty="0" smtClean="0">
                <a:solidFill>
                  <a:schemeClr val="tx1"/>
                </a:solidFill>
              </a:rPr>
              <a:t>  </a:t>
            </a:r>
            <a:endParaRPr lang="en-US" dirty="0">
              <a:solidFill>
                <a:schemeClr val="tx1"/>
              </a:solidFill>
            </a:endParaRPr>
          </a:p>
        </p:txBody>
      </p:sp>
      <p:sp>
        <p:nvSpPr>
          <p:cNvPr id="3" name="Footer Placeholder 2"/>
          <p:cNvSpPr>
            <a:spLocks noGrp="1"/>
          </p:cNvSpPr>
          <p:nvPr>
            <p:ph type="ftr" sz="quarter" idx="11"/>
          </p:nvPr>
        </p:nvSpPr>
        <p:spPr>
          <a:xfrm>
            <a:off x="9194408" y="6315633"/>
            <a:ext cx="2187183" cy="365125"/>
          </a:xfrm>
        </p:spPr>
        <p:txBody>
          <a:bodyPr/>
          <a:lstStyle/>
          <a:p>
            <a:r>
              <a:rPr lang="el-GR" smtClean="0"/>
              <a:t>ΥΣΕΑ, 31 Οκτωβρίου 2024</a:t>
            </a:r>
            <a:endParaRPr lang="en-GB" dirty="0"/>
          </a:p>
        </p:txBody>
      </p:sp>
      <p:sp>
        <p:nvSpPr>
          <p:cNvPr id="5" name="Rectangle 4"/>
          <p:cNvSpPr/>
          <p:nvPr/>
        </p:nvSpPr>
        <p:spPr>
          <a:xfrm>
            <a:off x="666973" y="1861208"/>
            <a:ext cx="11295531" cy="5186548"/>
          </a:xfrm>
          <a:prstGeom prst="rect">
            <a:avLst/>
          </a:prstGeom>
        </p:spPr>
        <p:txBody>
          <a:bodyPr wrap="square">
            <a:spAutoFit/>
          </a:bodyPr>
          <a:lstStyle/>
          <a:p>
            <a:pPr marL="342900" indent="-342900" algn="just">
              <a:lnSpc>
                <a:spcPct val="107000"/>
              </a:lnSpc>
              <a:spcAft>
                <a:spcPts val="800"/>
              </a:spcAft>
              <a:buFont typeface="Arial" panose="020B0604020202020204" pitchFamily="34" charset="0"/>
              <a:buChar char="•"/>
            </a:pPr>
            <a:r>
              <a:rPr lang="el-GR" sz="2000" b="1" dirty="0">
                <a:latin typeface="Arial" panose="020B0604020202020204" pitchFamily="34" charset="0"/>
                <a:ea typeface="Calibri" panose="020F0502020204030204" pitchFamily="34" charset="0"/>
                <a:cs typeface="Arial" panose="020B0604020202020204" pitchFamily="34" charset="0"/>
              </a:rPr>
              <a:t>Επιλογή μιας Ομάδας </a:t>
            </a:r>
            <a:r>
              <a:rPr lang="el-GR" sz="2000" b="1" dirty="0" smtClean="0">
                <a:latin typeface="Arial" panose="020B0604020202020204" pitchFamily="34" charset="0"/>
                <a:ea typeface="Calibri" panose="020F0502020204030204" pitchFamily="34" charset="0"/>
                <a:cs typeface="Arial" panose="020B0604020202020204" pitchFamily="34" charset="0"/>
              </a:rPr>
              <a:t>Προσανατολισμού </a:t>
            </a:r>
            <a:r>
              <a:rPr lang="el-GR" sz="2000" b="1" dirty="0">
                <a:latin typeface="Arial" panose="020B0604020202020204" pitchFamily="34" charset="0"/>
                <a:ea typeface="Calibri" panose="020F0502020204030204" pitchFamily="34" charset="0"/>
                <a:cs typeface="Arial" panose="020B0604020202020204" pitchFamily="34" charset="0"/>
              </a:rPr>
              <a:t>και </a:t>
            </a:r>
            <a:r>
              <a:rPr lang="el-GR" sz="2000" b="1" u="sng" dirty="0">
                <a:latin typeface="Arial" panose="020B0604020202020204" pitchFamily="34" charset="0"/>
                <a:ea typeface="Calibri" panose="020F0502020204030204" pitchFamily="34" charset="0"/>
                <a:cs typeface="Arial" panose="020B0604020202020204" pitchFamily="34" charset="0"/>
              </a:rPr>
              <a:t>εξέταση στα μαθήματα αυτής</a:t>
            </a:r>
            <a:r>
              <a:rPr lang="el-GR" sz="2000" b="1" dirty="0">
                <a:latin typeface="Arial" panose="020B0604020202020204" pitchFamily="34" charset="0"/>
                <a:ea typeface="Calibri" panose="020F0502020204030204" pitchFamily="34" charset="0"/>
                <a:cs typeface="Arial" panose="020B0604020202020204" pitchFamily="34" charset="0"/>
              </a:rPr>
              <a:t>. </a:t>
            </a:r>
          </a:p>
          <a:p>
            <a:pPr marL="342900" indent="-342900" algn="just">
              <a:lnSpc>
                <a:spcPct val="107000"/>
              </a:lnSpc>
              <a:spcAft>
                <a:spcPts val="800"/>
              </a:spcAft>
              <a:buFont typeface="Arial" panose="020B0604020202020204" pitchFamily="34" charset="0"/>
              <a:buChar char="•"/>
            </a:pPr>
            <a:r>
              <a:rPr lang="el-GR" sz="2000" b="1" dirty="0">
                <a:latin typeface="Arial" panose="020B0604020202020204" pitchFamily="34" charset="0"/>
                <a:ea typeface="Calibri" panose="020F0502020204030204" pitchFamily="34" charset="0"/>
                <a:cs typeface="Arial" panose="020B0604020202020204" pitchFamily="34" charset="0"/>
              </a:rPr>
              <a:t>Επιλογή του αντίστοιχου Πεδίου, στο οποίο δίνει πρόσβαση η Ομάδα Προσανατολισμού. </a:t>
            </a:r>
            <a:endParaRPr lang="en-US" sz="2000" b="1" dirty="0">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07000"/>
              </a:lnSpc>
              <a:spcAft>
                <a:spcPts val="800"/>
              </a:spcAft>
              <a:buFont typeface="Arial" panose="020B0604020202020204" pitchFamily="34" charset="0"/>
              <a:buChar char="•"/>
            </a:pPr>
            <a:r>
              <a:rPr lang="el-GR" sz="2000" b="1" dirty="0" smtClean="0">
                <a:latin typeface="Arial" panose="020B0604020202020204" pitchFamily="34" charset="0"/>
                <a:ea typeface="Calibri" panose="020F0502020204030204" pitchFamily="34" charset="0"/>
                <a:cs typeface="Arial" panose="020B0604020202020204" pitchFamily="34" charset="0"/>
              </a:rPr>
              <a:t>Προκαταρκτικές</a:t>
            </a:r>
            <a:r>
              <a:rPr lang="en-US" sz="2000" b="1" dirty="0" smtClean="0">
                <a:latin typeface="Arial" panose="020B0604020202020204" pitchFamily="34" charset="0"/>
                <a:ea typeface="Calibri" panose="020F0502020204030204" pitchFamily="34" charset="0"/>
                <a:cs typeface="Arial" panose="020B0604020202020204" pitchFamily="34" charset="0"/>
              </a:rPr>
              <a:t> </a:t>
            </a:r>
            <a:r>
              <a:rPr lang="el-GR" sz="2000" b="1" dirty="0" smtClean="0">
                <a:latin typeface="Arial" panose="020B0604020202020204" pitchFamily="34" charset="0"/>
                <a:ea typeface="Calibri" panose="020F0502020204030204" pitchFamily="34" charset="0"/>
                <a:cs typeface="Arial" panose="020B0604020202020204" pitchFamily="34" charset="0"/>
              </a:rPr>
              <a:t>εξετάσεις* </a:t>
            </a:r>
            <a:r>
              <a:rPr lang="el-GR" sz="2000" b="1" dirty="0">
                <a:latin typeface="Arial" panose="020B0604020202020204" pitchFamily="34" charset="0"/>
                <a:ea typeface="Calibri" panose="020F0502020204030204" pitchFamily="34" charset="0"/>
                <a:cs typeface="Arial" panose="020B0604020202020204" pitchFamily="34" charset="0"/>
              </a:rPr>
              <a:t>(Υγειονομικές, Αθλητικές και Ψυχοτεχνικές δοκιμασίες) που γίνονται με μέριμνα του Υπουργείου Εθνικής Άμυνας και του Υπουργείου </a:t>
            </a:r>
            <a:r>
              <a:rPr lang="el-GR" sz="2000" b="1" dirty="0" smtClean="0">
                <a:latin typeface="Arial" panose="020B0604020202020204" pitchFamily="34" charset="0"/>
                <a:ea typeface="Calibri" panose="020F0502020204030204" pitchFamily="34" charset="0"/>
                <a:cs typeface="Arial" panose="020B0604020202020204" pitchFamily="34" charset="0"/>
              </a:rPr>
              <a:t>Προστασίας του Πολίτη. </a:t>
            </a:r>
            <a:endParaRPr lang="el-GR" sz="20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sz="2000" b="1" dirty="0">
                <a:latin typeface="Arial" panose="020B0604020202020204" pitchFamily="34" charset="0"/>
                <a:ea typeface="Calibri" panose="020F0502020204030204" pitchFamily="34" charset="0"/>
                <a:cs typeface="Arial" panose="020B0604020202020204" pitchFamily="34" charset="0"/>
              </a:rPr>
              <a:t>Τονίζεται ότι για τις συγκεκριμένες Σχολές δεν συνυπολογίζεται ο Βαθμός </a:t>
            </a:r>
            <a:r>
              <a:rPr lang="el-GR" sz="2000" b="1" dirty="0" smtClean="0">
                <a:latin typeface="Arial" panose="020B0604020202020204" pitchFamily="34" charset="0"/>
                <a:ea typeface="Calibri" panose="020F0502020204030204" pitchFamily="34" charset="0"/>
                <a:cs typeface="Arial" panose="020B0604020202020204" pitchFamily="34" charset="0"/>
              </a:rPr>
              <a:t>Απολυτηρίου</a:t>
            </a:r>
            <a:r>
              <a:rPr lang="en-US" sz="2000" b="1" dirty="0" smtClean="0">
                <a:latin typeface="Arial" panose="020B0604020202020204" pitchFamily="34" charset="0"/>
                <a:ea typeface="Calibri" panose="020F0502020204030204" pitchFamily="34" charset="0"/>
                <a:cs typeface="Arial" panose="020B0604020202020204" pitchFamily="34" charset="0"/>
              </a:rPr>
              <a:t>, </a:t>
            </a:r>
            <a:r>
              <a:rPr lang="el-GR" sz="2000" b="1" dirty="0" smtClean="0">
                <a:latin typeface="Arial" panose="020B0604020202020204" pitchFamily="34" charset="0"/>
                <a:ea typeface="Calibri" panose="020F0502020204030204" pitchFamily="34" charset="0"/>
                <a:cs typeface="Arial" panose="020B0604020202020204" pitchFamily="34" charset="0"/>
              </a:rPr>
              <a:t>αλλά </a:t>
            </a:r>
            <a:r>
              <a:rPr lang="el-GR" sz="2000" b="1" dirty="0" smtClean="0"/>
              <a:t>το </a:t>
            </a:r>
            <a:r>
              <a:rPr lang="el-GR" sz="2000" b="1" dirty="0"/>
              <a:t>σύνολο των μορίων που προκύπτει από τη γραπτή </a:t>
            </a:r>
            <a:r>
              <a:rPr lang="el-GR" sz="2000" b="1" dirty="0" smtClean="0"/>
              <a:t>εξέταση </a:t>
            </a:r>
            <a:r>
              <a:rPr lang="el-GR" sz="2000" b="1" dirty="0"/>
              <a:t>στα μαθήματα μιας από τις Ο</a:t>
            </a:r>
            <a:r>
              <a:rPr lang="el-GR" sz="2000" b="1" dirty="0" smtClean="0"/>
              <a:t>μάδες </a:t>
            </a:r>
            <a:r>
              <a:rPr lang="el-GR" sz="2000" b="1" dirty="0"/>
              <a:t>Π</a:t>
            </a:r>
            <a:r>
              <a:rPr lang="el-GR" sz="2000" b="1" dirty="0" smtClean="0"/>
              <a:t>ροσανατολισμού</a:t>
            </a:r>
            <a:r>
              <a:rPr lang="el-GR" sz="2000" b="1" dirty="0" smtClean="0">
                <a:latin typeface="Arial" panose="020B0604020202020204" pitchFamily="34" charset="0"/>
                <a:ea typeface="Calibri" panose="020F0502020204030204" pitchFamily="34" charset="0"/>
                <a:cs typeface="Arial" panose="020B0604020202020204" pitchFamily="34" charset="0"/>
              </a:rPr>
              <a:t>.</a:t>
            </a:r>
            <a:r>
              <a:rPr lang="el-GR" sz="2000" b="1" dirty="0" smtClean="0"/>
              <a:t> </a:t>
            </a:r>
          </a:p>
          <a:p>
            <a:pPr algn="just">
              <a:lnSpc>
                <a:spcPct val="107000"/>
              </a:lnSpc>
              <a:spcAft>
                <a:spcPts val="800"/>
              </a:spcAft>
            </a:pPr>
            <a:r>
              <a:rPr lang="el-GR" sz="1400" b="1" dirty="0"/>
              <a:t>* Οι υποψήφιοι για τις ανωτέρω σχολές θα πρέπει να ενημερώνονται για τον χρόνο και τον τόπο υποβολής της σχετικής αίτησης και των απαιτούμενων πρόσθετων δικαιολογητικών, όπως και για τον χρόνο διεξαγωγής των προκαταρκτικών εξετάσεων, από τις σχετικές προκηρύξεις που εκδίδονται από το Υπουργείο Εθνικής Άμυνας </a:t>
            </a:r>
            <a:r>
              <a:rPr lang="el-GR" sz="1400" b="1" dirty="0" smtClean="0"/>
              <a:t>Ελλάδας και </a:t>
            </a:r>
            <a:r>
              <a:rPr lang="el-GR" sz="1400" b="1" dirty="0"/>
              <a:t>το Υπουργείο Προστασίας του </a:t>
            </a:r>
            <a:r>
              <a:rPr lang="el-GR" sz="1400" b="1" dirty="0" smtClean="0"/>
              <a:t>Πολίτη Ελλάδας, </a:t>
            </a:r>
            <a:r>
              <a:rPr lang="el-GR" sz="1400" b="1" dirty="0"/>
              <a:t>κατά περίπτωση. Οι οικείες προκηρύξεις διατίθενται από τα Στρατολογικά Γραφεία και τα Αστυνομικά </a:t>
            </a:r>
            <a:r>
              <a:rPr lang="el-GR" sz="1400" b="1" dirty="0" smtClean="0"/>
              <a:t>Τμήματα Ελλάδας </a:t>
            </a:r>
            <a:r>
              <a:rPr lang="el-GR" sz="1400" b="1" dirty="0"/>
              <a:t>αντίστοιχα. </a:t>
            </a:r>
            <a:endParaRPr lang="el-GR" sz="14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l-GR" b="1" dirty="0" smtClean="0"/>
          </a:p>
          <a:p>
            <a:pPr algn="just">
              <a:lnSpc>
                <a:spcPct val="107000"/>
              </a:lnSpc>
              <a:spcAft>
                <a:spcPts val="800"/>
              </a:spcAft>
            </a:pPr>
            <a:endParaRPr lang="en-US" sz="2400" b="1" dirty="0">
              <a:latin typeface="Arial" panose="020B0604020202020204" pitchFamily="34" charset="0"/>
              <a:ea typeface="Calibri" panose="020F0502020204030204" pitchFamily="34" charset="0"/>
              <a:cs typeface="Arial" panose="020B0604020202020204" pitchFamily="34" charset="0"/>
            </a:endParaRPr>
          </a:p>
        </p:txBody>
      </p:sp>
      <p:sp>
        <p:nvSpPr>
          <p:cNvPr id="6" name="Google Shape;244;p26"/>
          <p:cNvSpPr txBox="1"/>
          <p:nvPr/>
        </p:nvSpPr>
        <p:spPr>
          <a:xfrm>
            <a:off x="666973" y="645460"/>
            <a:ext cx="10725375" cy="1161848"/>
          </a:xfrm>
          <a:prstGeom prst="rect">
            <a:avLst/>
          </a:prstGeom>
          <a:solidFill>
            <a:schemeClr val="bg2"/>
          </a:solidFill>
          <a:ln>
            <a:solidFill>
              <a:schemeClr val="bg2"/>
            </a:solidFill>
          </a:ln>
        </p:spPr>
        <p:style>
          <a:lnRef idx="3">
            <a:schemeClr val="lt1"/>
          </a:lnRef>
          <a:fillRef idx="1">
            <a:schemeClr val="accent4"/>
          </a:fillRef>
          <a:effectRef idx="1">
            <a:schemeClr val="accent4"/>
          </a:effectRef>
          <a:fontRef idx="minor">
            <a:schemeClr val="lt1"/>
          </a:fontRef>
        </p:style>
        <p:txBody>
          <a:bodyPr spcFirstLastPara="1" wrap="square" lIns="60950" tIns="60950" rIns="60950" bIns="60950" anchor="ctr" anchorCtr="0">
            <a:noAutofit/>
          </a:bodyPr>
          <a:lstStyle/>
          <a:p>
            <a:pPr algn="just">
              <a:lnSpc>
                <a:spcPct val="90000"/>
              </a:lnSpc>
            </a:pPr>
            <a:r>
              <a:rPr lang="el-GR" sz="2000" b="1" dirty="0">
                <a:solidFill>
                  <a:prstClr val="black"/>
                </a:solidFill>
                <a:latin typeface="Arial" panose="020B0604020202020204" pitchFamily="34" charset="0"/>
                <a:ea typeface="Calibri" panose="020F0502020204030204" pitchFamily="34" charset="0"/>
                <a:cs typeface="Arial" panose="020B0604020202020204" pitchFamily="34" charset="0"/>
              </a:rPr>
              <a:t>Τμήματα στα οποία απαιτούνται επιπρόσθετες </a:t>
            </a:r>
            <a:r>
              <a:rPr lang="el-GR" sz="2000" b="1" dirty="0" smtClean="0">
                <a:solidFill>
                  <a:prstClr val="black"/>
                </a:solidFill>
                <a:latin typeface="Arial" panose="020B0604020202020204" pitchFamily="34" charset="0"/>
                <a:ea typeface="Calibri" panose="020F0502020204030204" pitchFamily="34" charset="0"/>
                <a:cs typeface="Arial" panose="020B0604020202020204" pitchFamily="34" charset="0"/>
              </a:rPr>
              <a:t>εξετάσεις</a:t>
            </a:r>
            <a:r>
              <a:rPr lang="en-US" sz="2000" b="1"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l-GR" sz="2520" b="1" dirty="0">
              <a:latin typeface="Arial"/>
              <a:ea typeface="Arial"/>
              <a:cs typeface="Arial"/>
              <a:sym typeface="Arial"/>
            </a:endParaRPr>
          </a:p>
          <a:p>
            <a:pPr algn="just">
              <a:lnSpc>
                <a:spcPct val="90000"/>
              </a:lnSpc>
            </a:pPr>
            <a:r>
              <a:rPr lang="el-GR" sz="2200" b="1" dirty="0" smtClean="0">
                <a:solidFill>
                  <a:srgbClr val="0070C0"/>
                </a:solidFill>
              </a:rPr>
              <a:t>Σχολές </a:t>
            </a:r>
            <a:r>
              <a:rPr lang="el-GR" sz="2200" b="1" dirty="0">
                <a:solidFill>
                  <a:srgbClr val="0070C0"/>
                </a:solidFill>
              </a:rPr>
              <a:t>Ανωτάτων Στρατιωτικών Εκπαιδευτικών Ιδρυμάτων, </a:t>
            </a:r>
            <a:r>
              <a:rPr lang="el-GR" sz="2200" b="1" dirty="0" smtClean="0">
                <a:solidFill>
                  <a:srgbClr val="0070C0"/>
                </a:solidFill>
              </a:rPr>
              <a:t>Σχολές </a:t>
            </a:r>
            <a:r>
              <a:rPr lang="el-GR" sz="2200" b="1" dirty="0">
                <a:solidFill>
                  <a:srgbClr val="0070C0"/>
                </a:solidFill>
              </a:rPr>
              <a:t>Υπαξιωματικών των Ενόπλων Δυνάμεων και </a:t>
            </a:r>
            <a:r>
              <a:rPr lang="el-GR" sz="2200" b="1" dirty="0" smtClean="0">
                <a:solidFill>
                  <a:srgbClr val="0070C0"/>
                </a:solidFill>
              </a:rPr>
              <a:t>Σχολές </a:t>
            </a:r>
            <a:r>
              <a:rPr lang="el-GR" sz="2200" b="1" dirty="0">
                <a:solidFill>
                  <a:srgbClr val="0070C0"/>
                </a:solidFill>
              </a:rPr>
              <a:t>Αστυνομικής Ακαδημίας</a:t>
            </a:r>
            <a:endParaRPr sz="2200" b="1" dirty="0">
              <a:solidFill>
                <a:srgbClr val="0070C0"/>
              </a:solidFill>
              <a:sym typeface="Arial"/>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950497" y="135685"/>
            <a:ext cx="1121759" cy="1111395"/>
          </a:xfrm>
          <a:prstGeom prst="rect">
            <a:avLst/>
          </a:prstGeom>
        </p:spPr>
      </p:pic>
    </p:spTree>
    <p:extLst>
      <p:ext uri="{BB962C8B-B14F-4D97-AF65-F5344CB8AC3E}">
        <p14:creationId xmlns:p14="http://schemas.microsoft.com/office/powerpoint/2010/main" val="17225562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2"/>
          <p:cNvSpPr txBox="1">
            <a:spLocks noGrp="1"/>
          </p:cNvSpPr>
          <p:nvPr>
            <p:ph type="title"/>
          </p:nvPr>
        </p:nvSpPr>
        <p:spPr>
          <a:xfrm>
            <a:off x="836341" y="84207"/>
            <a:ext cx="9054791" cy="254702"/>
          </a:xfrm>
          <a:prstGeom prst="rect">
            <a:avLst/>
          </a:prstGeom>
          <a:noFill/>
          <a:ln>
            <a:noFill/>
          </a:ln>
        </p:spPr>
        <p:txBody>
          <a:bodyPr spcFirstLastPara="1" vert="horz" wrap="square" lIns="91425" tIns="45700" rIns="91425" bIns="45700" rtlCol="0" anchor="ctr" anchorCtr="0">
            <a:noAutofit/>
          </a:bodyPr>
          <a:lstStyle/>
          <a:p>
            <a:pPr algn="ctr">
              <a:spcBef>
                <a:spcPts val="0"/>
              </a:spcBef>
              <a:buClr>
                <a:schemeClr val="dk2"/>
              </a:buClr>
              <a:buSzPts val="2000"/>
            </a:pPr>
            <a:r>
              <a:rPr lang="el-GR" sz="2400" b="1" dirty="0">
                <a:solidFill>
                  <a:schemeClr val="tx1"/>
                </a:solidFill>
                <a:latin typeface="Arial" panose="020B0604020202020204" pitchFamily="34" charset="0"/>
                <a:cs typeface="Arial" panose="020B0604020202020204" pitchFamily="34" charset="0"/>
              </a:rPr>
              <a:t>ΟΜΑΔΕΣ ΠΡΟΣΑΝΑΤΟΛΙΣΜΟΥ</a:t>
            </a:r>
            <a:endParaRPr sz="2400" b="1" dirty="0">
              <a:solidFill>
                <a:schemeClr val="tx1"/>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a:xfrm>
            <a:off x="10498471" y="6350049"/>
            <a:ext cx="1957441" cy="293598"/>
          </a:xfrm>
        </p:spPr>
        <p:txBody>
          <a:bodyPr/>
          <a:lstStyle/>
          <a:p>
            <a:r>
              <a:rPr lang="el-GR" smtClean="0"/>
              <a:t>ΥΣΕΑ, 31 Οκτωβρίου 2024</a:t>
            </a:r>
            <a:endParaRPr lang="en-GB" dirty="0"/>
          </a:p>
        </p:txBody>
      </p:sp>
      <p:grpSp>
        <p:nvGrpSpPr>
          <p:cNvPr id="173" name="Google Shape;173;p22"/>
          <p:cNvGrpSpPr/>
          <p:nvPr/>
        </p:nvGrpSpPr>
        <p:grpSpPr>
          <a:xfrm>
            <a:off x="546410" y="438761"/>
            <a:ext cx="9712533" cy="4638253"/>
            <a:chOff x="4324" y="259821"/>
            <a:chExt cx="8820855" cy="3385441"/>
          </a:xfrm>
        </p:grpSpPr>
        <p:sp>
          <p:nvSpPr>
            <p:cNvPr id="174" name="Google Shape;174;p22"/>
            <p:cNvSpPr/>
            <p:nvPr/>
          </p:nvSpPr>
          <p:spPr>
            <a:xfrm>
              <a:off x="4324" y="509883"/>
              <a:ext cx="2212083" cy="662681"/>
            </a:xfrm>
            <a:prstGeom prst="rect">
              <a:avLst/>
            </a:prstGeom>
            <a:noFill/>
            <a:ln>
              <a:noFill/>
            </a:ln>
          </p:spPr>
          <p:txBody>
            <a:bodyPr spcFirstLastPara="1" wrap="square" lIns="91425" tIns="91425" rIns="91425" bIns="91425" anchor="ctr" anchorCtr="0">
              <a:noAutofit/>
            </a:bodyPr>
            <a:lstStyle/>
            <a:p>
              <a:endParaRPr/>
            </a:p>
          </p:txBody>
        </p:sp>
        <p:sp>
          <p:nvSpPr>
            <p:cNvPr id="175" name="Google Shape;175;p22"/>
            <p:cNvSpPr txBox="1"/>
            <p:nvPr/>
          </p:nvSpPr>
          <p:spPr>
            <a:xfrm>
              <a:off x="4324" y="509883"/>
              <a:ext cx="2212083" cy="662681"/>
            </a:xfrm>
            <a:prstGeom prst="rect">
              <a:avLst/>
            </a:prstGeom>
            <a:noFill/>
            <a:ln>
              <a:noFill/>
            </a:ln>
          </p:spPr>
          <p:txBody>
            <a:bodyPr spcFirstLastPara="1" wrap="square" lIns="149350" tIns="53325" rIns="149350" bIns="53325" anchor="ctr" anchorCtr="0">
              <a:noAutofit/>
            </a:bodyPr>
            <a:lstStyle/>
            <a:p>
              <a:pPr algn="r">
                <a:lnSpc>
                  <a:spcPct val="90000"/>
                </a:lnSpc>
              </a:pPr>
              <a:r>
                <a:rPr lang="el-GR" sz="2100" dirty="0">
                  <a:solidFill>
                    <a:schemeClr val="dk1"/>
                  </a:solidFill>
                  <a:latin typeface="Arial"/>
                  <a:ea typeface="Arial"/>
                  <a:cs typeface="Arial"/>
                  <a:sym typeface="Arial"/>
                </a:rPr>
                <a:t>Ανθρωπιστικών Σπουδών</a:t>
              </a:r>
              <a:endParaRPr sz="2100" dirty="0">
                <a:solidFill>
                  <a:schemeClr val="dk1"/>
                </a:solidFill>
                <a:latin typeface="Arial"/>
                <a:ea typeface="Arial"/>
                <a:cs typeface="Arial"/>
                <a:sym typeface="Arial"/>
              </a:endParaRPr>
            </a:p>
          </p:txBody>
        </p:sp>
        <p:sp>
          <p:nvSpPr>
            <p:cNvPr id="176" name="Google Shape;176;p22"/>
            <p:cNvSpPr/>
            <p:nvPr/>
          </p:nvSpPr>
          <p:spPr>
            <a:xfrm>
              <a:off x="2216408" y="292441"/>
              <a:ext cx="442416" cy="1097565"/>
            </a:xfrm>
            <a:prstGeom prst="leftBrace">
              <a:avLst>
                <a:gd name="adj1" fmla="val 35000"/>
                <a:gd name="adj2" fmla="val 50000"/>
              </a:avLst>
            </a:prstGeom>
            <a:noFill/>
            <a:ln w="19050" cap="flat" cmpd="sng">
              <a:solidFill>
                <a:srgbClr val="35656A"/>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7" name="Google Shape;177;p22"/>
            <p:cNvSpPr/>
            <p:nvPr/>
          </p:nvSpPr>
          <p:spPr>
            <a:xfrm>
              <a:off x="2808312" y="259821"/>
              <a:ext cx="6016867" cy="1097565"/>
            </a:xfrm>
            <a:prstGeom prst="rect">
              <a:avLst/>
            </a:prstGeom>
            <a:solidFill>
              <a:srgbClr val="428086"/>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8" name="Google Shape;178;p22"/>
            <p:cNvSpPr txBox="1"/>
            <p:nvPr/>
          </p:nvSpPr>
          <p:spPr>
            <a:xfrm>
              <a:off x="2808312" y="292441"/>
              <a:ext cx="6010772" cy="1064946"/>
            </a:xfrm>
            <a:prstGeom prst="rect">
              <a:avLst/>
            </a:prstGeom>
            <a:noFill/>
            <a:ln>
              <a:noFill/>
            </a:ln>
          </p:spPr>
          <p:txBody>
            <a:bodyPr spcFirstLastPara="1" wrap="square" lIns="80000" tIns="80000" rIns="80000" bIns="80000" anchor="ctr" anchorCtr="0">
              <a:noAutofit/>
            </a:bodyPr>
            <a:lstStyle/>
            <a:p>
              <a:pPr marL="228600" lvl="1" indent="-228600">
                <a:lnSpc>
                  <a:spcPct val="90000"/>
                </a:lnSpc>
                <a:buClr>
                  <a:schemeClr val="lt1"/>
                </a:buClr>
                <a:buSzPts val="2100"/>
                <a:buFont typeface="Arial"/>
                <a:buChar char="•"/>
              </a:pPr>
              <a:r>
                <a:rPr lang="el-GR" sz="2100" dirty="0">
                  <a:solidFill>
                    <a:schemeClr val="lt1"/>
                  </a:solidFill>
                  <a:latin typeface="Arial"/>
                  <a:ea typeface="Arial"/>
                  <a:cs typeface="Arial"/>
                  <a:sym typeface="Arial"/>
                </a:rPr>
                <a:t> </a:t>
              </a:r>
              <a:r>
                <a:rPr lang="el-GR" sz="2000" dirty="0">
                  <a:latin typeface="Arial"/>
                  <a:ea typeface="Arial"/>
                  <a:cs typeface="Arial"/>
                  <a:sym typeface="Arial"/>
                </a:rPr>
                <a:t>Νεοελληνική Γλώσσα και Λογοτεχνία Γενικής Παιδείας</a:t>
              </a:r>
            </a:p>
            <a:p>
              <a:pPr marL="228600" lvl="1" indent="-228600">
                <a:lnSpc>
                  <a:spcPct val="90000"/>
                </a:lnSpc>
                <a:buClr>
                  <a:schemeClr val="lt1"/>
                </a:buClr>
                <a:buSzPts val="2100"/>
                <a:buFont typeface="Arial"/>
                <a:buChar char="•"/>
              </a:pPr>
              <a:r>
                <a:rPr lang="el-GR" sz="2000" dirty="0">
                  <a:latin typeface="Arial"/>
                  <a:ea typeface="Arial"/>
                  <a:cs typeface="Arial"/>
                  <a:sym typeface="Arial"/>
                </a:rPr>
                <a:t> Αρχαία Ελληνικά Ο.Π. </a:t>
              </a:r>
              <a:endParaRPr sz="2000" dirty="0">
                <a:latin typeface="Arial"/>
                <a:ea typeface="Arial"/>
                <a:cs typeface="Arial"/>
                <a:sym typeface="Arial"/>
              </a:endParaRPr>
            </a:p>
            <a:p>
              <a:pPr marL="228600" lvl="1" indent="-228600">
                <a:lnSpc>
                  <a:spcPct val="90000"/>
                </a:lnSpc>
                <a:spcBef>
                  <a:spcPts val="315"/>
                </a:spcBef>
                <a:buClr>
                  <a:schemeClr val="lt1"/>
                </a:buClr>
                <a:buSzPts val="2100"/>
                <a:buFont typeface="Arial"/>
                <a:buChar char="•"/>
              </a:pPr>
              <a:r>
                <a:rPr lang="el-GR" sz="2000" dirty="0">
                  <a:latin typeface="Arial"/>
                  <a:ea typeface="Arial"/>
                  <a:cs typeface="Arial"/>
                  <a:sym typeface="Arial"/>
                </a:rPr>
                <a:t> Ιστορία Ο.Π.</a:t>
              </a:r>
            </a:p>
            <a:p>
              <a:pPr marL="342900" lvl="1" indent="-342900">
                <a:lnSpc>
                  <a:spcPct val="90000"/>
                </a:lnSpc>
                <a:spcBef>
                  <a:spcPts val="315"/>
                </a:spcBef>
                <a:buClr>
                  <a:schemeClr val="lt1"/>
                </a:buClr>
                <a:buSzPts val="2100"/>
                <a:buFont typeface="Arial" panose="020B0604020202020204" pitchFamily="34" charset="0"/>
                <a:buChar char="•"/>
              </a:pPr>
              <a:r>
                <a:rPr lang="el-GR" sz="2000" dirty="0">
                  <a:latin typeface="Arial"/>
                  <a:ea typeface="Arial"/>
                  <a:cs typeface="Arial"/>
                  <a:sym typeface="Arial"/>
                </a:rPr>
                <a:t>Λατινικά Ο.Π</a:t>
              </a:r>
              <a:endParaRPr sz="2000" dirty="0">
                <a:latin typeface="Arial"/>
                <a:ea typeface="Arial"/>
                <a:cs typeface="Arial"/>
                <a:sym typeface="Arial"/>
              </a:endParaRPr>
            </a:p>
          </p:txBody>
        </p:sp>
        <p:sp>
          <p:nvSpPr>
            <p:cNvPr id="179" name="Google Shape;179;p22"/>
            <p:cNvSpPr/>
            <p:nvPr/>
          </p:nvSpPr>
          <p:spPr>
            <a:xfrm>
              <a:off x="4324" y="1683049"/>
              <a:ext cx="2212083" cy="662681"/>
            </a:xfrm>
            <a:prstGeom prst="rect">
              <a:avLst/>
            </a:prstGeom>
            <a:noFill/>
            <a:ln>
              <a:noFill/>
            </a:ln>
          </p:spPr>
          <p:txBody>
            <a:bodyPr spcFirstLastPara="1" wrap="square" lIns="91425" tIns="91425" rIns="91425" bIns="91425" anchor="ctr" anchorCtr="0">
              <a:noAutofit/>
            </a:bodyPr>
            <a:lstStyle/>
            <a:p>
              <a:endParaRPr/>
            </a:p>
          </p:txBody>
        </p:sp>
        <p:sp>
          <p:nvSpPr>
            <p:cNvPr id="180" name="Google Shape;180;p22"/>
            <p:cNvSpPr txBox="1"/>
            <p:nvPr/>
          </p:nvSpPr>
          <p:spPr>
            <a:xfrm>
              <a:off x="4324" y="1683049"/>
              <a:ext cx="2212083" cy="662681"/>
            </a:xfrm>
            <a:prstGeom prst="rect">
              <a:avLst/>
            </a:prstGeom>
            <a:noFill/>
            <a:ln>
              <a:noFill/>
            </a:ln>
          </p:spPr>
          <p:txBody>
            <a:bodyPr spcFirstLastPara="1" wrap="square" lIns="149350" tIns="53325" rIns="149350" bIns="53325" anchor="ctr" anchorCtr="0">
              <a:noAutofit/>
            </a:bodyPr>
            <a:lstStyle/>
            <a:p>
              <a:pPr algn="r">
                <a:lnSpc>
                  <a:spcPct val="90000"/>
                </a:lnSpc>
              </a:pPr>
              <a:r>
                <a:rPr lang="el-GR" sz="2100" dirty="0">
                  <a:solidFill>
                    <a:schemeClr val="dk1"/>
                  </a:solidFill>
                  <a:latin typeface="Arial"/>
                  <a:ea typeface="Arial"/>
                  <a:cs typeface="Arial"/>
                  <a:sym typeface="Arial"/>
                </a:rPr>
                <a:t>Θετικών Σπουδών</a:t>
              </a:r>
              <a:endParaRPr sz="2100" dirty="0">
                <a:solidFill>
                  <a:schemeClr val="dk1"/>
                </a:solidFill>
                <a:latin typeface="Arial"/>
                <a:ea typeface="Arial"/>
                <a:cs typeface="Arial"/>
                <a:sym typeface="Arial"/>
              </a:endParaRPr>
            </a:p>
          </p:txBody>
        </p:sp>
        <p:sp>
          <p:nvSpPr>
            <p:cNvPr id="181" name="Google Shape;181;p22"/>
            <p:cNvSpPr/>
            <p:nvPr/>
          </p:nvSpPr>
          <p:spPr>
            <a:xfrm>
              <a:off x="2216408" y="1465607"/>
              <a:ext cx="442416" cy="1097565"/>
            </a:xfrm>
            <a:prstGeom prst="leftBrace">
              <a:avLst>
                <a:gd name="adj1" fmla="val 35000"/>
                <a:gd name="adj2" fmla="val 50000"/>
              </a:avLst>
            </a:prstGeom>
            <a:noFill/>
            <a:ln w="19050" cap="flat" cmpd="sng">
              <a:solidFill>
                <a:srgbClr val="35656A"/>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2" name="Google Shape;182;p22"/>
            <p:cNvSpPr/>
            <p:nvPr/>
          </p:nvSpPr>
          <p:spPr>
            <a:xfrm>
              <a:off x="2835791" y="1465607"/>
              <a:ext cx="5983293" cy="1097565"/>
            </a:xfrm>
            <a:prstGeom prst="rect">
              <a:avLst/>
            </a:prstGeom>
            <a:solidFill>
              <a:srgbClr val="428086"/>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3" name="Google Shape;183;p22"/>
            <p:cNvSpPr txBox="1"/>
            <p:nvPr/>
          </p:nvSpPr>
          <p:spPr>
            <a:xfrm>
              <a:off x="2835791" y="1465607"/>
              <a:ext cx="5983293" cy="1097565"/>
            </a:xfrm>
            <a:prstGeom prst="rect">
              <a:avLst/>
            </a:prstGeom>
            <a:noFill/>
            <a:ln>
              <a:noFill/>
            </a:ln>
          </p:spPr>
          <p:txBody>
            <a:bodyPr spcFirstLastPara="1" wrap="square" lIns="80000" tIns="80000" rIns="80000" bIns="80000" anchor="ctr" anchorCtr="0">
              <a:noAutofit/>
            </a:bodyPr>
            <a:lstStyle/>
            <a:p>
              <a:pPr marL="228600" lvl="1" indent="-228600">
                <a:lnSpc>
                  <a:spcPct val="90000"/>
                </a:lnSpc>
                <a:buClr>
                  <a:schemeClr val="lt1"/>
                </a:buClr>
                <a:buSzPts val="2100"/>
                <a:buFont typeface="Arial"/>
                <a:buChar char="•"/>
              </a:pPr>
              <a:r>
                <a:rPr lang="el-GR" sz="2000" dirty="0">
                  <a:latin typeface="Arial"/>
                  <a:ea typeface="Arial"/>
                  <a:cs typeface="Arial"/>
                  <a:sym typeface="Arial"/>
                </a:rPr>
                <a:t>Νεοελληνική Γλώσσα και Λογοτεχνία Γενικής Παιδείας </a:t>
              </a:r>
            </a:p>
            <a:p>
              <a:pPr marL="228600" lvl="1" indent="-228600">
                <a:lnSpc>
                  <a:spcPct val="90000"/>
                </a:lnSpc>
                <a:buClr>
                  <a:schemeClr val="lt1"/>
                </a:buClr>
                <a:buSzPts val="2100"/>
                <a:buFont typeface="Arial"/>
                <a:buChar char="•"/>
              </a:pPr>
              <a:r>
                <a:rPr lang="el-GR" sz="2000" dirty="0">
                  <a:latin typeface="Arial"/>
                  <a:ea typeface="Arial"/>
                  <a:cs typeface="Arial"/>
                  <a:sym typeface="Arial"/>
                </a:rPr>
                <a:t>Φυσική Ο.Π.</a:t>
              </a:r>
              <a:endParaRPr sz="2000" dirty="0">
                <a:latin typeface="Arial"/>
                <a:ea typeface="Arial"/>
                <a:cs typeface="Arial"/>
                <a:sym typeface="Arial"/>
              </a:endParaRPr>
            </a:p>
            <a:p>
              <a:pPr marL="228600" lvl="1" indent="-228600">
                <a:lnSpc>
                  <a:spcPct val="90000"/>
                </a:lnSpc>
                <a:spcBef>
                  <a:spcPts val="315"/>
                </a:spcBef>
                <a:buClr>
                  <a:schemeClr val="lt1"/>
                </a:buClr>
                <a:buSzPts val="2100"/>
                <a:buFont typeface="Arial"/>
                <a:buChar char="•"/>
              </a:pPr>
              <a:r>
                <a:rPr lang="el-GR" sz="2000" dirty="0">
                  <a:latin typeface="Arial"/>
                  <a:ea typeface="Arial"/>
                  <a:cs typeface="Arial"/>
                  <a:sym typeface="Arial"/>
                </a:rPr>
                <a:t>Χημεία Ο.Π</a:t>
              </a:r>
            </a:p>
            <a:p>
              <a:pPr marL="228600" lvl="1" indent="-228600">
                <a:lnSpc>
                  <a:spcPct val="90000"/>
                </a:lnSpc>
                <a:spcBef>
                  <a:spcPts val="315"/>
                </a:spcBef>
                <a:buClr>
                  <a:schemeClr val="lt1"/>
                </a:buClr>
                <a:buSzPts val="2100"/>
                <a:buFont typeface="Arial"/>
                <a:buChar char="•"/>
              </a:pPr>
              <a:r>
                <a:rPr lang="el-GR" sz="2000" dirty="0">
                  <a:latin typeface="Arial"/>
                  <a:ea typeface="Arial"/>
                  <a:cs typeface="Arial"/>
                  <a:sym typeface="Arial"/>
                </a:rPr>
                <a:t>Μαθηματικά Ο.Π.</a:t>
              </a:r>
              <a:endParaRPr sz="2000" dirty="0">
                <a:latin typeface="Arial"/>
                <a:ea typeface="Arial"/>
                <a:cs typeface="Arial"/>
                <a:sym typeface="Arial"/>
              </a:endParaRPr>
            </a:p>
          </p:txBody>
        </p:sp>
        <p:sp>
          <p:nvSpPr>
            <p:cNvPr id="184" name="Google Shape;184;p22"/>
            <p:cNvSpPr/>
            <p:nvPr/>
          </p:nvSpPr>
          <p:spPr>
            <a:xfrm>
              <a:off x="4324" y="2709711"/>
              <a:ext cx="2212083" cy="935550"/>
            </a:xfrm>
            <a:prstGeom prst="rect">
              <a:avLst/>
            </a:prstGeom>
            <a:noFill/>
            <a:ln>
              <a:noFill/>
            </a:ln>
          </p:spPr>
          <p:txBody>
            <a:bodyPr spcFirstLastPara="1" wrap="square" lIns="91425" tIns="91425" rIns="91425" bIns="91425" anchor="ctr" anchorCtr="0">
              <a:noAutofit/>
            </a:bodyPr>
            <a:lstStyle/>
            <a:p>
              <a:endParaRPr/>
            </a:p>
          </p:txBody>
        </p:sp>
        <p:sp>
          <p:nvSpPr>
            <p:cNvPr id="185" name="Google Shape;185;p22"/>
            <p:cNvSpPr txBox="1"/>
            <p:nvPr/>
          </p:nvSpPr>
          <p:spPr>
            <a:xfrm>
              <a:off x="4324" y="2709711"/>
              <a:ext cx="2212083" cy="935550"/>
            </a:xfrm>
            <a:prstGeom prst="rect">
              <a:avLst/>
            </a:prstGeom>
            <a:noFill/>
            <a:ln>
              <a:noFill/>
            </a:ln>
          </p:spPr>
          <p:txBody>
            <a:bodyPr spcFirstLastPara="1" wrap="square" lIns="149350" tIns="53325" rIns="149350" bIns="53325" anchor="ctr" anchorCtr="0">
              <a:noAutofit/>
            </a:bodyPr>
            <a:lstStyle/>
            <a:p>
              <a:pPr algn="r">
                <a:lnSpc>
                  <a:spcPct val="90000"/>
                </a:lnSpc>
              </a:pPr>
              <a:r>
                <a:rPr lang="el-GR" sz="2100" dirty="0">
                  <a:solidFill>
                    <a:schemeClr val="dk1"/>
                  </a:solidFill>
                  <a:latin typeface="Arial"/>
                  <a:ea typeface="Arial"/>
                  <a:cs typeface="Arial"/>
                  <a:sym typeface="Arial"/>
                </a:rPr>
                <a:t>Σπουδών Υγείας</a:t>
              </a:r>
              <a:endParaRPr sz="2100" dirty="0">
                <a:solidFill>
                  <a:schemeClr val="dk1"/>
                </a:solidFill>
                <a:latin typeface="Arial"/>
                <a:ea typeface="Arial"/>
                <a:cs typeface="Arial"/>
                <a:sym typeface="Arial"/>
              </a:endParaRPr>
            </a:p>
          </p:txBody>
        </p:sp>
        <p:sp>
          <p:nvSpPr>
            <p:cNvPr id="186" name="Google Shape;186;p22"/>
            <p:cNvSpPr/>
            <p:nvPr/>
          </p:nvSpPr>
          <p:spPr>
            <a:xfrm>
              <a:off x="2073020" y="2701677"/>
              <a:ext cx="569962" cy="943585"/>
            </a:xfrm>
            <a:prstGeom prst="leftBrace">
              <a:avLst>
                <a:gd name="adj1" fmla="val 35000"/>
                <a:gd name="adj2" fmla="val 50000"/>
              </a:avLst>
            </a:prstGeom>
            <a:noFill/>
            <a:ln w="19050" cap="flat" cmpd="sng">
              <a:solidFill>
                <a:srgbClr val="35656A"/>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187" name="Google Shape;187;p22"/>
          <p:cNvSpPr txBox="1"/>
          <p:nvPr/>
        </p:nvSpPr>
        <p:spPr>
          <a:xfrm>
            <a:off x="3896688" y="5220354"/>
            <a:ext cx="6481531" cy="1645286"/>
          </a:xfrm>
          <a:prstGeom prst="rect">
            <a:avLst/>
          </a:prstGeom>
          <a:noFill/>
          <a:ln>
            <a:noFill/>
          </a:ln>
        </p:spPr>
        <p:txBody>
          <a:bodyPr spcFirstLastPara="1" wrap="square" lIns="91425" tIns="45700" rIns="91425" bIns="45700" anchor="t" anchorCtr="0">
            <a:noAutofit/>
          </a:bodyPr>
          <a:lstStyle/>
          <a:p>
            <a:pPr marL="342900" indent="-254000">
              <a:buClr>
                <a:schemeClr val="dk1"/>
              </a:buClr>
              <a:buSzPts val="1400"/>
            </a:pPr>
            <a:endParaRPr sz="1400" dirty="0">
              <a:solidFill>
                <a:schemeClr val="dk1"/>
              </a:solidFill>
              <a:latin typeface="Georgia"/>
              <a:ea typeface="Georgia"/>
              <a:cs typeface="Georgia"/>
              <a:sym typeface="Georgia"/>
            </a:endParaRPr>
          </a:p>
        </p:txBody>
      </p:sp>
      <p:sp>
        <p:nvSpPr>
          <p:cNvPr id="188" name="Google Shape;188;p22"/>
          <p:cNvSpPr txBox="1"/>
          <p:nvPr/>
        </p:nvSpPr>
        <p:spPr>
          <a:xfrm>
            <a:off x="3720278" y="3679148"/>
            <a:ext cx="6618161" cy="1397864"/>
          </a:xfrm>
          <a:prstGeom prst="rect">
            <a:avLst/>
          </a:prstGeom>
          <a:solidFill>
            <a:schemeClr val="accent2"/>
          </a:solidFill>
          <a:ln>
            <a:noFill/>
          </a:ln>
        </p:spPr>
        <p:txBody>
          <a:bodyPr spcFirstLastPara="1" wrap="square" lIns="91425" tIns="45700" rIns="91425" bIns="45700" anchor="t" anchorCtr="0">
            <a:noAutofit/>
          </a:bodyPr>
          <a:lstStyle/>
          <a:p>
            <a:pPr marL="180975" indent="-180975">
              <a:buClr>
                <a:schemeClr val="lt1"/>
              </a:buClr>
              <a:buSzPts val="1800"/>
              <a:buFont typeface="Arial"/>
              <a:buChar char="•"/>
            </a:pPr>
            <a:r>
              <a:rPr lang="el-GR" dirty="0">
                <a:latin typeface="Arial"/>
                <a:ea typeface="Arial"/>
                <a:cs typeface="Arial"/>
                <a:sym typeface="Arial"/>
              </a:rPr>
              <a:t> </a:t>
            </a:r>
            <a:r>
              <a:rPr lang="el-GR" sz="2000" dirty="0">
                <a:latin typeface="Arial" panose="020B0604020202020204" pitchFamily="34" charset="0"/>
                <a:ea typeface="Arial"/>
                <a:cs typeface="Arial" panose="020B0604020202020204" pitchFamily="34" charset="0"/>
                <a:sym typeface="Arial"/>
              </a:rPr>
              <a:t>Νεοελληνική Γλώσσα</a:t>
            </a:r>
            <a:r>
              <a:rPr lang="el-GR" sz="2000" dirty="0">
                <a:latin typeface="Arial" panose="020B0604020202020204" pitchFamily="34" charset="0"/>
                <a:ea typeface="Georgia"/>
                <a:cs typeface="Arial" panose="020B0604020202020204" pitchFamily="34" charset="0"/>
                <a:sym typeface="Georgia"/>
              </a:rPr>
              <a:t> και Λογοτεχνία Γενικής Παιδείας</a:t>
            </a:r>
          </a:p>
          <a:p>
            <a:pPr marL="180975" indent="-180975">
              <a:buClr>
                <a:schemeClr val="lt1"/>
              </a:buClr>
              <a:buSzPts val="1800"/>
              <a:buFont typeface="Arial"/>
              <a:buChar char="•"/>
            </a:pPr>
            <a:r>
              <a:rPr lang="el-GR" sz="2000" dirty="0">
                <a:latin typeface="Arial" panose="020B0604020202020204" pitchFamily="34" charset="0"/>
                <a:ea typeface="Arial"/>
                <a:cs typeface="Arial" panose="020B0604020202020204" pitchFamily="34" charset="0"/>
                <a:sym typeface="Arial"/>
              </a:rPr>
              <a:t> Φυσική Ο.Π.</a:t>
            </a:r>
            <a:endParaRPr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sz="2000" dirty="0">
                <a:latin typeface="Arial" panose="020B0604020202020204" pitchFamily="34" charset="0"/>
                <a:ea typeface="Arial"/>
                <a:cs typeface="Arial" panose="020B0604020202020204" pitchFamily="34" charset="0"/>
                <a:sym typeface="Arial"/>
              </a:rPr>
              <a:t>Χημεία Ο.Π.</a:t>
            </a:r>
          </a:p>
          <a:p>
            <a:pPr marL="285750" indent="-285750">
              <a:buFont typeface="Arial" panose="020B0604020202020204" pitchFamily="34" charset="0"/>
              <a:buChar char="•"/>
            </a:pPr>
            <a:r>
              <a:rPr lang="el-GR" sz="2000" dirty="0">
                <a:latin typeface="Arial" panose="020B0604020202020204" pitchFamily="34" charset="0"/>
                <a:ea typeface="Arial"/>
                <a:cs typeface="Arial" panose="020B0604020202020204" pitchFamily="34" charset="0"/>
                <a:sym typeface="Arial"/>
              </a:rPr>
              <a:t>Βιολογία Ο.Π. </a:t>
            </a:r>
            <a:endParaRPr sz="2000" dirty="0">
              <a:latin typeface="Arial" panose="020B0604020202020204" pitchFamily="34" charset="0"/>
              <a:ea typeface="Georgia"/>
              <a:cs typeface="Arial" panose="020B0604020202020204" pitchFamily="34" charset="0"/>
              <a:sym typeface="Georgia"/>
            </a:endParaRPr>
          </a:p>
        </p:txBody>
      </p:sp>
      <p:sp>
        <p:nvSpPr>
          <p:cNvPr id="189" name="Google Shape;189;p22"/>
          <p:cNvSpPr txBox="1"/>
          <p:nvPr/>
        </p:nvSpPr>
        <p:spPr>
          <a:xfrm>
            <a:off x="8619893" y="1700809"/>
            <a:ext cx="1791672" cy="875123"/>
          </a:xfrm>
          <a:prstGeom prst="rect">
            <a:avLst/>
          </a:prstGeom>
          <a:noFill/>
          <a:ln>
            <a:noFill/>
          </a:ln>
        </p:spPr>
        <p:txBody>
          <a:bodyPr spcFirstLastPara="1" wrap="square" lIns="91425" tIns="45700" rIns="91425" bIns="45700" anchor="t" anchorCtr="0">
            <a:noAutofit/>
          </a:bodyPr>
          <a:lstStyle/>
          <a:p>
            <a:endParaRPr sz="2100" dirty="0">
              <a:solidFill>
                <a:schemeClr val="lt1"/>
              </a:solidFill>
              <a:latin typeface="Georgia"/>
              <a:ea typeface="Georgia"/>
              <a:cs typeface="Georgia"/>
              <a:sym typeface="Georgia"/>
            </a:endParaRPr>
          </a:p>
        </p:txBody>
      </p:sp>
      <p:sp>
        <p:nvSpPr>
          <p:cNvPr id="190" name="Google Shape;190;p22"/>
          <p:cNvSpPr txBox="1"/>
          <p:nvPr/>
        </p:nvSpPr>
        <p:spPr>
          <a:xfrm>
            <a:off x="8084634" y="2944181"/>
            <a:ext cx="2427572" cy="1133037"/>
          </a:xfrm>
          <a:prstGeom prst="rect">
            <a:avLst/>
          </a:prstGeom>
          <a:noFill/>
          <a:ln>
            <a:noFill/>
          </a:ln>
        </p:spPr>
        <p:txBody>
          <a:bodyPr spcFirstLastPara="1" wrap="square" lIns="91425" tIns="45700" rIns="91425" bIns="45700" anchor="t" anchorCtr="0">
            <a:noAutofit/>
          </a:bodyPr>
          <a:lstStyle/>
          <a:p>
            <a:endParaRPr sz="2000" dirty="0">
              <a:solidFill>
                <a:schemeClr val="lt1"/>
              </a:solidFill>
              <a:latin typeface="Georgia"/>
              <a:ea typeface="Georgia"/>
              <a:cs typeface="Georgia"/>
              <a:sym typeface="Georgia"/>
            </a:endParaRPr>
          </a:p>
        </p:txBody>
      </p:sp>
      <p:sp>
        <p:nvSpPr>
          <p:cNvPr id="191" name="Google Shape;191;p22"/>
          <p:cNvSpPr txBox="1"/>
          <p:nvPr/>
        </p:nvSpPr>
        <p:spPr>
          <a:xfrm flipV="1">
            <a:off x="3619402" y="4992518"/>
            <a:ext cx="6743410" cy="1670094"/>
          </a:xfrm>
          <a:prstGeom prst="rect">
            <a:avLst/>
          </a:prstGeom>
          <a:noFill/>
          <a:ln>
            <a:noFill/>
          </a:ln>
        </p:spPr>
        <p:txBody>
          <a:bodyPr spcFirstLastPara="1" wrap="square" lIns="91425" tIns="45700" rIns="91425" bIns="45700" anchor="t" anchorCtr="0">
            <a:noAutofit/>
          </a:bodyPr>
          <a:lstStyle/>
          <a:p>
            <a:endParaRPr dirty="0">
              <a:solidFill>
                <a:schemeClr val="lt1"/>
              </a:solidFill>
              <a:latin typeface="Georgia"/>
              <a:ea typeface="Georgia"/>
              <a:cs typeface="Georgia"/>
              <a:sym typeface="Georgia"/>
            </a:endParaRPr>
          </a:p>
        </p:txBody>
      </p:sp>
      <p:grpSp>
        <p:nvGrpSpPr>
          <p:cNvPr id="36" name="Google Shape;173;p22"/>
          <p:cNvGrpSpPr/>
          <p:nvPr/>
        </p:nvGrpSpPr>
        <p:grpSpPr>
          <a:xfrm>
            <a:off x="735980" y="5161672"/>
            <a:ext cx="9626832" cy="4527109"/>
            <a:chOff x="4324" y="292441"/>
            <a:chExt cx="8840713" cy="3352820"/>
          </a:xfrm>
        </p:grpSpPr>
        <p:sp>
          <p:nvSpPr>
            <p:cNvPr id="37" name="Google Shape;174;p22"/>
            <p:cNvSpPr/>
            <p:nvPr/>
          </p:nvSpPr>
          <p:spPr>
            <a:xfrm>
              <a:off x="4324" y="509883"/>
              <a:ext cx="2212083" cy="662681"/>
            </a:xfrm>
            <a:prstGeom prst="rect">
              <a:avLst/>
            </a:prstGeom>
            <a:noFill/>
            <a:ln>
              <a:noFill/>
            </a:ln>
          </p:spPr>
          <p:txBody>
            <a:bodyPr spcFirstLastPara="1" wrap="square" lIns="91425" tIns="91425" rIns="91425" bIns="91425" anchor="ctr" anchorCtr="0">
              <a:noAutofit/>
            </a:bodyPr>
            <a:lstStyle/>
            <a:p>
              <a:endParaRPr/>
            </a:p>
          </p:txBody>
        </p:sp>
        <p:sp>
          <p:nvSpPr>
            <p:cNvPr id="38" name="Google Shape;175;p22"/>
            <p:cNvSpPr txBox="1"/>
            <p:nvPr/>
          </p:nvSpPr>
          <p:spPr>
            <a:xfrm>
              <a:off x="4324" y="509883"/>
              <a:ext cx="2212083" cy="662681"/>
            </a:xfrm>
            <a:prstGeom prst="rect">
              <a:avLst/>
            </a:prstGeom>
            <a:noFill/>
            <a:ln>
              <a:noFill/>
            </a:ln>
          </p:spPr>
          <p:txBody>
            <a:bodyPr spcFirstLastPara="1" wrap="square" lIns="149350" tIns="53325" rIns="149350" bIns="53325" anchor="ctr" anchorCtr="0">
              <a:noAutofit/>
            </a:bodyPr>
            <a:lstStyle/>
            <a:p>
              <a:pPr algn="r">
                <a:lnSpc>
                  <a:spcPct val="90000"/>
                </a:lnSpc>
              </a:pPr>
              <a:r>
                <a:rPr lang="el-GR" sz="2100" dirty="0">
                  <a:solidFill>
                    <a:schemeClr val="dk1"/>
                  </a:solidFill>
                  <a:latin typeface="Arial"/>
                  <a:ea typeface="Arial"/>
                  <a:cs typeface="Arial"/>
                  <a:sym typeface="Arial"/>
                </a:rPr>
                <a:t>Σπουδών Οικονομίας και Πληροφορικής</a:t>
              </a:r>
              <a:endParaRPr sz="2100" dirty="0">
                <a:solidFill>
                  <a:schemeClr val="dk1"/>
                </a:solidFill>
                <a:latin typeface="Arial"/>
                <a:ea typeface="Arial"/>
                <a:cs typeface="Arial"/>
                <a:sym typeface="Arial"/>
              </a:endParaRPr>
            </a:p>
          </p:txBody>
        </p:sp>
        <p:sp>
          <p:nvSpPr>
            <p:cNvPr id="39" name="Google Shape;176;p22"/>
            <p:cNvSpPr/>
            <p:nvPr/>
          </p:nvSpPr>
          <p:spPr>
            <a:xfrm>
              <a:off x="2216408" y="292441"/>
              <a:ext cx="442416" cy="1097565"/>
            </a:xfrm>
            <a:prstGeom prst="leftBrace">
              <a:avLst>
                <a:gd name="adj1" fmla="val 35000"/>
                <a:gd name="adj2" fmla="val 50000"/>
              </a:avLst>
            </a:prstGeom>
            <a:noFill/>
            <a:ln w="19050" cap="flat" cmpd="sng">
              <a:solidFill>
                <a:srgbClr val="35656A"/>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 name="Google Shape;177;p22"/>
            <p:cNvSpPr/>
            <p:nvPr/>
          </p:nvSpPr>
          <p:spPr>
            <a:xfrm>
              <a:off x="2805788" y="292441"/>
              <a:ext cx="6016867" cy="1097565"/>
            </a:xfrm>
            <a:prstGeom prst="rect">
              <a:avLst/>
            </a:prstGeom>
            <a:solidFill>
              <a:srgbClr val="428086"/>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1" name="Google Shape;178;p22"/>
            <p:cNvSpPr txBox="1"/>
            <p:nvPr/>
          </p:nvSpPr>
          <p:spPr>
            <a:xfrm>
              <a:off x="2820667" y="342952"/>
              <a:ext cx="6024370" cy="910178"/>
            </a:xfrm>
            <a:prstGeom prst="rect">
              <a:avLst/>
            </a:prstGeom>
            <a:noFill/>
            <a:ln>
              <a:noFill/>
            </a:ln>
          </p:spPr>
          <p:txBody>
            <a:bodyPr spcFirstLastPara="1" wrap="square" lIns="80000" tIns="80000" rIns="80000" bIns="80000" anchor="ctr" anchorCtr="0">
              <a:noAutofit/>
            </a:bodyPr>
            <a:lstStyle/>
            <a:p>
              <a:pPr marL="228600" lvl="1" indent="-228600">
                <a:lnSpc>
                  <a:spcPct val="90000"/>
                </a:lnSpc>
                <a:buClr>
                  <a:schemeClr val="lt1"/>
                </a:buClr>
                <a:buSzPts val="2100"/>
                <a:buFont typeface="Arial"/>
                <a:buChar char="•"/>
              </a:pPr>
              <a:r>
                <a:rPr lang="el-GR" sz="2100" dirty="0">
                  <a:latin typeface="Arial"/>
                  <a:ea typeface="Arial"/>
                  <a:cs typeface="Arial"/>
                  <a:sym typeface="Arial"/>
                </a:rPr>
                <a:t> </a:t>
              </a:r>
              <a:r>
                <a:rPr lang="el-GR" sz="2000" dirty="0">
                  <a:latin typeface="Arial"/>
                  <a:ea typeface="Arial"/>
                  <a:cs typeface="Arial"/>
                  <a:sym typeface="Arial"/>
                </a:rPr>
                <a:t>Νεοελληνική Γλώσσα και Λογοτεχνία Γενικής Παιδείας</a:t>
              </a:r>
            </a:p>
            <a:p>
              <a:pPr marL="228600" lvl="1" indent="-228600">
                <a:lnSpc>
                  <a:spcPct val="90000"/>
                </a:lnSpc>
                <a:buClr>
                  <a:schemeClr val="lt1"/>
                </a:buClr>
                <a:buSzPts val="2100"/>
                <a:buFont typeface="Arial"/>
                <a:buChar char="•"/>
              </a:pPr>
              <a:r>
                <a:rPr lang="el-GR" sz="2000" dirty="0">
                  <a:latin typeface="Arial"/>
                  <a:ea typeface="Arial"/>
                  <a:cs typeface="Arial"/>
                  <a:sym typeface="Arial"/>
                </a:rPr>
                <a:t> Μαθηματικά Ο.Π. </a:t>
              </a:r>
              <a:endParaRPr sz="2000" dirty="0">
                <a:latin typeface="Arial"/>
                <a:ea typeface="Arial"/>
                <a:cs typeface="Arial"/>
                <a:sym typeface="Arial"/>
              </a:endParaRPr>
            </a:p>
            <a:p>
              <a:pPr marL="228600" lvl="1" indent="-228600">
                <a:lnSpc>
                  <a:spcPct val="90000"/>
                </a:lnSpc>
                <a:spcBef>
                  <a:spcPts val="315"/>
                </a:spcBef>
                <a:buClr>
                  <a:schemeClr val="lt1"/>
                </a:buClr>
                <a:buSzPts val="2100"/>
                <a:buFont typeface="Arial"/>
                <a:buChar char="•"/>
              </a:pPr>
              <a:r>
                <a:rPr lang="el-GR" sz="2000" dirty="0">
                  <a:latin typeface="Arial"/>
                  <a:ea typeface="Arial"/>
                  <a:cs typeface="Arial"/>
                  <a:sym typeface="Arial"/>
                </a:rPr>
                <a:t> Πληροφορική Ο.Π.</a:t>
              </a:r>
            </a:p>
            <a:p>
              <a:pPr marL="342900" lvl="1" indent="-342900">
                <a:lnSpc>
                  <a:spcPct val="90000"/>
                </a:lnSpc>
                <a:spcBef>
                  <a:spcPts val="315"/>
                </a:spcBef>
                <a:buClr>
                  <a:schemeClr val="lt1"/>
                </a:buClr>
                <a:buSzPts val="2100"/>
                <a:buFont typeface="Arial" panose="020B0604020202020204" pitchFamily="34" charset="0"/>
                <a:buChar char="•"/>
              </a:pPr>
              <a:r>
                <a:rPr lang="el-GR" sz="2000" dirty="0">
                  <a:latin typeface="Arial"/>
                  <a:ea typeface="Arial"/>
                  <a:cs typeface="Arial"/>
                  <a:sym typeface="Arial"/>
                </a:rPr>
                <a:t>Οικονομία Ο.Π</a:t>
              </a:r>
              <a:endParaRPr sz="2000" dirty="0">
                <a:latin typeface="Arial"/>
                <a:ea typeface="Arial"/>
                <a:cs typeface="Arial"/>
                <a:sym typeface="Arial"/>
              </a:endParaRPr>
            </a:p>
          </p:txBody>
        </p:sp>
        <p:sp>
          <p:nvSpPr>
            <p:cNvPr id="42" name="Google Shape;179;p22"/>
            <p:cNvSpPr/>
            <p:nvPr/>
          </p:nvSpPr>
          <p:spPr>
            <a:xfrm>
              <a:off x="4324" y="1683049"/>
              <a:ext cx="2212083" cy="662681"/>
            </a:xfrm>
            <a:prstGeom prst="rect">
              <a:avLst/>
            </a:prstGeom>
            <a:noFill/>
            <a:ln>
              <a:noFill/>
            </a:ln>
          </p:spPr>
          <p:txBody>
            <a:bodyPr spcFirstLastPara="1" wrap="square" lIns="91425" tIns="91425" rIns="91425" bIns="91425" anchor="ctr" anchorCtr="0">
              <a:noAutofit/>
            </a:bodyPr>
            <a:lstStyle/>
            <a:p>
              <a:endParaRPr/>
            </a:p>
          </p:txBody>
        </p:sp>
        <p:sp>
          <p:nvSpPr>
            <p:cNvPr id="46" name="Google Shape;184;p22"/>
            <p:cNvSpPr/>
            <p:nvPr/>
          </p:nvSpPr>
          <p:spPr>
            <a:xfrm>
              <a:off x="4324" y="2709711"/>
              <a:ext cx="2212083" cy="935550"/>
            </a:xfrm>
            <a:prstGeom prst="rect">
              <a:avLst/>
            </a:prstGeom>
            <a:noFill/>
            <a:ln>
              <a:noFill/>
            </a:ln>
          </p:spPr>
          <p:txBody>
            <a:bodyPr spcFirstLastPara="1" wrap="square" lIns="91425" tIns="91425" rIns="91425" bIns="91425" anchor="ctr" anchorCtr="0">
              <a:noAutofit/>
            </a:bodyPr>
            <a:lstStyle/>
            <a:p>
              <a:endParaRPr/>
            </a:p>
          </p:txBody>
        </p:sp>
      </p:grpSp>
      <p:pic>
        <p:nvPicPr>
          <p:cNvPr id="31" name="Picture 3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3646631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solidFill>
                  <a:schemeClr val="tx1"/>
                </a:solidFill>
                <a:latin typeface="Arial" panose="020B0604020202020204" pitchFamily="34" charset="0"/>
                <a:cs typeface="Arial" panose="020B0604020202020204" pitchFamily="34" charset="0"/>
              </a:rPr>
              <a:t>ΤΡΟΠΟΣ ΕΙΣΑΓΩΓΗΣ </a:t>
            </a:r>
            <a:r>
              <a:rPr lang="el-GR" b="1" dirty="0" smtClean="0">
                <a:solidFill>
                  <a:schemeClr val="tx1"/>
                </a:solidFill>
                <a:latin typeface="Arial" panose="020B0604020202020204" pitchFamily="34" charset="0"/>
                <a:cs typeface="Arial" panose="020B0604020202020204" pitchFamily="34" charset="0"/>
              </a:rPr>
              <a:t>(4)</a:t>
            </a:r>
            <a:endParaRPr lang="el-GR" dirty="0"/>
          </a:p>
        </p:txBody>
      </p:sp>
      <p:sp>
        <p:nvSpPr>
          <p:cNvPr id="3" name="Content Placeholder 2"/>
          <p:cNvSpPr>
            <a:spLocks noGrp="1"/>
          </p:cNvSpPr>
          <p:nvPr>
            <p:ph idx="1"/>
          </p:nvPr>
        </p:nvSpPr>
        <p:spPr/>
        <p:txBody>
          <a:bodyPr/>
          <a:lstStyle/>
          <a:p>
            <a:pPr marL="0" indent="0" algn="just">
              <a:buNone/>
            </a:pPr>
            <a:r>
              <a:rPr lang="el-GR" b="1" dirty="0" smtClean="0"/>
              <a:t>Παράδειγμα</a:t>
            </a:r>
            <a:r>
              <a:rPr lang="en-US" b="1" dirty="0" smtClean="0"/>
              <a:t>:</a:t>
            </a:r>
            <a:r>
              <a:rPr lang="el-GR" b="1" dirty="0" smtClean="0"/>
              <a:t> </a:t>
            </a:r>
            <a:r>
              <a:rPr lang="el-GR" b="1" dirty="0" smtClean="0"/>
              <a:t>Υποψήφιος/α </a:t>
            </a:r>
            <a:r>
              <a:rPr lang="el-GR" b="1" dirty="0" smtClean="0"/>
              <a:t>που </a:t>
            </a:r>
            <a:r>
              <a:rPr lang="el-GR" b="1" dirty="0" smtClean="0"/>
              <a:t>διεκδικεί θέση στις </a:t>
            </a:r>
            <a:r>
              <a:rPr lang="el-GR" b="1" dirty="0" smtClean="0"/>
              <a:t>Στρατιωτικές Σχολές του 2</a:t>
            </a:r>
            <a:r>
              <a:rPr lang="el-GR" b="1" baseline="30000" dirty="0" smtClean="0"/>
              <a:t>ου</a:t>
            </a:r>
            <a:r>
              <a:rPr lang="el-GR" b="1" dirty="0" smtClean="0"/>
              <a:t> Επιστημονικού Πεδίου (π.χ. Στρατιωτικές Σχολές </a:t>
            </a:r>
            <a:r>
              <a:rPr lang="el-GR" b="1" dirty="0" err="1" smtClean="0"/>
              <a:t>Ευελπίδων</a:t>
            </a:r>
            <a:r>
              <a:rPr lang="el-GR" b="1" dirty="0" smtClean="0"/>
              <a:t> και Στρατιωτικές </a:t>
            </a:r>
            <a:r>
              <a:rPr lang="el-GR" b="1" dirty="0" err="1" smtClean="0"/>
              <a:t>Σχόλές</a:t>
            </a:r>
            <a:r>
              <a:rPr lang="el-GR" b="1" dirty="0" smtClean="0"/>
              <a:t> Ικάρων), θα πρέπει να εξεταστεί στα Μαθήματα της Ομάδας Προσανατολισμού των Θετικών Επιστημών</a:t>
            </a:r>
            <a:r>
              <a:rPr lang="en-US" b="1" dirty="0" smtClean="0"/>
              <a:t>:</a:t>
            </a:r>
            <a:endParaRPr lang="el-GR" b="1" dirty="0" smtClean="0"/>
          </a:p>
          <a:p>
            <a:pPr marL="0" indent="0">
              <a:buNone/>
            </a:pPr>
            <a:endParaRPr lang="el-GR" b="1" dirty="0" smtClean="0"/>
          </a:p>
          <a:p>
            <a:pPr marL="0" indent="0">
              <a:buNone/>
            </a:pPr>
            <a:endParaRPr lang="el-GR" b="1" dirty="0"/>
          </a:p>
        </p:txBody>
      </p:sp>
      <p:sp>
        <p:nvSpPr>
          <p:cNvPr id="4" name="Footer Placeholder 3"/>
          <p:cNvSpPr>
            <a:spLocks noGrp="1"/>
          </p:cNvSpPr>
          <p:nvPr>
            <p:ph type="ftr" sz="quarter" idx="11"/>
          </p:nvPr>
        </p:nvSpPr>
        <p:spPr/>
        <p:txBody>
          <a:bodyPr/>
          <a:lstStyle/>
          <a:p>
            <a:r>
              <a:rPr lang="el-GR" smtClean="0"/>
              <a:t>ΥΣΕΑ, 31 Οκτωβρίου 2024</a:t>
            </a:r>
            <a:endParaRPr lang="en-GB"/>
          </a:p>
        </p:txBody>
      </p:sp>
      <p:sp>
        <p:nvSpPr>
          <p:cNvPr id="6" name="Google Shape;183;p22"/>
          <p:cNvSpPr txBox="1"/>
          <p:nvPr/>
        </p:nvSpPr>
        <p:spPr>
          <a:xfrm>
            <a:off x="2921826" y="3270546"/>
            <a:ext cx="6588129" cy="1503729"/>
          </a:xfrm>
          <a:prstGeom prst="rect">
            <a:avLst/>
          </a:prstGeom>
          <a:noFill/>
          <a:ln>
            <a:noFill/>
          </a:ln>
        </p:spPr>
        <p:txBody>
          <a:bodyPr spcFirstLastPara="1" wrap="square" lIns="80000" tIns="80000" rIns="80000" bIns="80000" anchor="ctr" anchorCtr="0">
            <a:noAutofit/>
          </a:bodyPr>
          <a:lstStyle/>
          <a:p>
            <a:pPr marL="228600" lvl="1" indent="-228600">
              <a:lnSpc>
                <a:spcPct val="90000"/>
              </a:lnSpc>
              <a:buClr>
                <a:schemeClr val="lt1"/>
              </a:buClr>
              <a:buSzPts val="2100"/>
              <a:buFont typeface="Arial"/>
              <a:buChar char="•"/>
            </a:pPr>
            <a:r>
              <a:rPr lang="el-GR" sz="2000" dirty="0">
                <a:latin typeface="Arial"/>
                <a:ea typeface="Arial"/>
                <a:cs typeface="Arial"/>
                <a:sym typeface="Arial"/>
              </a:rPr>
              <a:t>Νεοελληνική Γλώσσα και Λογοτεχνία Γενικής Παιδείας </a:t>
            </a:r>
          </a:p>
          <a:p>
            <a:pPr marL="228600" lvl="1" indent="-228600">
              <a:lnSpc>
                <a:spcPct val="90000"/>
              </a:lnSpc>
              <a:buClr>
                <a:schemeClr val="lt1"/>
              </a:buClr>
              <a:buSzPts val="2100"/>
              <a:buFont typeface="Arial"/>
              <a:buChar char="•"/>
            </a:pPr>
            <a:r>
              <a:rPr lang="el-GR" sz="2000" dirty="0">
                <a:latin typeface="Arial"/>
                <a:ea typeface="Arial"/>
                <a:cs typeface="Arial"/>
                <a:sym typeface="Arial"/>
              </a:rPr>
              <a:t>Φυσική Ο.Π.</a:t>
            </a:r>
            <a:endParaRPr sz="2000" dirty="0">
              <a:latin typeface="Arial"/>
              <a:ea typeface="Arial"/>
              <a:cs typeface="Arial"/>
              <a:sym typeface="Arial"/>
            </a:endParaRPr>
          </a:p>
          <a:p>
            <a:pPr marL="228600" lvl="1" indent="-228600">
              <a:lnSpc>
                <a:spcPct val="90000"/>
              </a:lnSpc>
              <a:spcBef>
                <a:spcPts val="315"/>
              </a:spcBef>
              <a:buClr>
                <a:schemeClr val="lt1"/>
              </a:buClr>
              <a:buSzPts val="2100"/>
              <a:buFont typeface="Arial"/>
              <a:buChar char="•"/>
            </a:pPr>
            <a:r>
              <a:rPr lang="el-GR" sz="2000" dirty="0">
                <a:latin typeface="Arial"/>
                <a:ea typeface="Arial"/>
                <a:cs typeface="Arial"/>
                <a:sym typeface="Arial"/>
              </a:rPr>
              <a:t>Χημεία Ο.Π</a:t>
            </a:r>
          </a:p>
          <a:p>
            <a:pPr marL="228600" lvl="1" indent="-228600">
              <a:lnSpc>
                <a:spcPct val="90000"/>
              </a:lnSpc>
              <a:spcBef>
                <a:spcPts val="315"/>
              </a:spcBef>
              <a:buClr>
                <a:schemeClr val="lt1"/>
              </a:buClr>
              <a:buSzPts val="2100"/>
              <a:buFont typeface="Arial"/>
              <a:buChar char="•"/>
            </a:pPr>
            <a:r>
              <a:rPr lang="el-GR" sz="2000" dirty="0">
                <a:latin typeface="Arial"/>
                <a:ea typeface="Arial"/>
                <a:cs typeface="Arial"/>
                <a:sym typeface="Arial"/>
              </a:rPr>
              <a:t>Μαθηματικά Ο.Π.</a:t>
            </a:r>
            <a:endParaRPr sz="2000" dirty="0">
              <a:latin typeface="Arial"/>
              <a:ea typeface="Arial"/>
              <a:cs typeface="Arial"/>
              <a:sym typeface="Arial"/>
            </a:endParaRPr>
          </a:p>
        </p:txBody>
      </p:sp>
    </p:spTree>
    <p:extLst>
      <p:ext uri="{BB962C8B-B14F-4D97-AF65-F5344CB8AC3E}">
        <p14:creationId xmlns:p14="http://schemas.microsoft.com/office/powerpoint/2010/main" val="3247769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rot="10800000" flipV="1">
            <a:off x="255180" y="233988"/>
            <a:ext cx="10600663" cy="425232"/>
          </a:xfrm>
        </p:spPr>
        <p:txBody>
          <a:bodyPr>
            <a:normAutofit fontScale="25000" lnSpcReduction="20000"/>
          </a:bodyPr>
          <a:lstStyle/>
          <a:p>
            <a:pPr defTabSz="685800">
              <a:spcBef>
                <a:spcPts val="750"/>
              </a:spcBef>
              <a:buSzTx/>
            </a:pPr>
            <a:r>
              <a:rPr lang="el-GR" sz="1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ΤΡΟΠΟΣ </a:t>
            </a:r>
            <a:r>
              <a:rPr lang="el-GR" sz="1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ΕΙΣΑΓΩΓΗΣ </a:t>
            </a:r>
            <a:r>
              <a:rPr lang="el-GR" sz="1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r>
              <a:rPr lang="el-GR" sz="1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1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GB" sz="2400" dirty="0"/>
          </a:p>
        </p:txBody>
      </p:sp>
      <p:sp>
        <p:nvSpPr>
          <p:cNvPr id="5" name="Footer Placeholder 4"/>
          <p:cNvSpPr>
            <a:spLocks noGrp="1"/>
          </p:cNvSpPr>
          <p:nvPr>
            <p:ph type="ftr" sz="quarter" idx="11"/>
          </p:nvPr>
        </p:nvSpPr>
        <p:spPr>
          <a:xfrm>
            <a:off x="10181820" y="6021659"/>
            <a:ext cx="2010180" cy="180451"/>
          </a:xfrm>
        </p:spPr>
        <p:txBody>
          <a:bodyPr/>
          <a:lstStyle/>
          <a:p>
            <a:r>
              <a:rPr lang="el-GR" smtClean="0"/>
              <a:t>ΥΣΕΑ, 31 Οκτωβρίου 2024</a:t>
            </a:r>
            <a:endParaRPr lang="en-GB" dirty="0"/>
          </a:p>
        </p:txBody>
      </p:sp>
      <p:graphicFrame>
        <p:nvGraphicFramePr>
          <p:cNvPr id="4" name="Table 3"/>
          <p:cNvGraphicFramePr>
            <a:graphicFrameLocks noGrp="1"/>
          </p:cNvGraphicFramePr>
          <p:nvPr>
            <p:extLst/>
          </p:nvPr>
        </p:nvGraphicFramePr>
        <p:xfrm>
          <a:off x="1103614" y="1888167"/>
          <a:ext cx="8903794" cy="4588211"/>
        </p:xfrm>
        <a:graphic>
          <a:graphicData uri="http://schemas.openxmlformats.org/drawingml/2006/table">
            <a:tbl>
              <a:tblPr firstRow="1" bandRow="1">
                <a:tableStyleId>{22838BEF-8BB2-4498-84A7-C5851F593DF1}</a:tableStyleId>
              </a:tblPr>
              <a:tblGrid>
                <a:gridCol w="4476189">
                  <a:extLst>
                    <a:ext uri="{9D8B030D-6E8A-4147-A177-3AD203B41FA5}">
                      <a16:colId xmlns:a16="http://schemas.microsoft.com/office/drawing/2014/main" val="2205819269"/>
                    </a:ext>
                  </a:extLst>
                </a:gridCol>
                <a:gridCol w="4427605">
                  <a:extLst>
                    <a:ext uri="{9D8B030D-6E8A-4147-A177-3AD203B41FA5}">
                      <a16:colId xmlns:a16="http://schemas.microsoft.com/office/drawing/2014/main" val="286392130"/>
                    </a:ext>
                  </a:extLst>
                </a:gridCol>
              </a:tblGrid>
              <a:tr h="1862045">
                <a:tc>
                  <a:txBody>
                    <a:bodyPr/>
                    <a:lstStyle/>
                    <a:p>
                      <a:pPr lvl="0" defTabSz="685800">
                        <a:lnSpc>
                          <a:spcPct val="107000"/>
                        </a:lnSpc>
                        <a:spcBef>
                          <a:spcPts val="750"/>
                        </a:spcBef>
                        <a:buSzTx/>
                      </a:pPr>
                      <a:r>
                        <a:rPr lang="el-GR" sz="2400" u="sng" cap="none" dirty="0">
                          <a:solidFill>
                            <a:srgbClr val="002060"/>
                          </a:solidFill>
                        </a:rPr>
                        <a:t>1ο ΕΠΙΣΤΗΜΟΝΙΚΟ ΠΕΔΙΟ </a:t>
                      </a:r>
                    </a:p>
                    <a:p>
                      <a:pPr lvl="0" defTabSz="685800">
                        <a:lnSpc>
                          <a:spcPct val="107000"/>
                        </a:lnSpc>
                        <a:spcBef>
                          <a:spcPts val="750"/>
                        </a:spcBef>
                        <a:buSzTx/>
                      </a:pPr>
                      <a:r>
                        <a:rPr lang="el-GR" sz="2400" b="0" u="none" cap="none" dirty="0"/>
                        <a:t>ΑΝΘΡΩΠΙΣΤΙΚΩΝ, ΝΟΜΙΚΩΝ ΚΑΙ </a:t>
                      </a:r>
                    </a:p>
                    <a:p>
                      <a:pPr lvl="0" defTabSz="685800">
                        <a:lnSpc>
                          <a:spcPct val="107000"/>
                        </a:lnSpc>
                        <a:spcBef>
                          <a:spcPts val="750"/>
                        </a:spcBef>
                        <a:buSzTx/>
                      </a:pPr>
                      <a:r>
                        <a:rPr lang="el-GR" sz="2400" b="0" u="none" cap="none" dirty="0"/>
                        <a:t>ΚΟΙΝΩΝΙΚΩΝ ΕΠΙΣΤΗΜΩΝ</a:t>
                      </a:r>
                    </a:p>
                    <a:p>
                      <a:endParaRPr lang="en-GB" sz="2400" dirty="0">
                        <a:latin typeface="Arial" panose="020B0604020202020204" pitchFamily="34" charset="0"/>
                        <a:cs typeface="Arial" panose="020B0604020202020204" pitchFamily="34" charset="0"/>
                      </a:endParaRPr>
                    </a:p>
                  </a:txBody>
                  <a:tcPr/>
                </a:tc>
                <a:tc>
                  <a:txBody>
                    <a:bodyPr/>
                    <a:lstStyle/>
                    <a:p>
                      <a:pPr lvl="0" defTabSz="685800">
                        <a:lnSpc>
                          <a:spcPct val="90000"/>
                        </a:lnSpc>
                        <a:spcBef>
                          <a:spcPts val="750"/>
                        </a:spcBef>
                        <a:buClr>
                          <a:srgbClr val="009999"/>
                        </a:buClr>
                        <a:buSzPct val="120000"/>
                      </a:pPr>
                      <a:r>
                        <a:rPr lang="el-GR" sz="2400" u="sng" cap="none" dirty="0">
                          <a:solidFill>
                            <a:srgbClr val="002060"/>
                          </a:solidFill>
                        </a:rPr>
                        <a:t>3ο ΕΠΙΣΤΗΜΟΝΙΚΟ ΠΕΔΙΟ</a:t>
                      </a:r>
                    </a:p>
                    <a:p>
                      <a:pPr lvl="0" defTabSz="685800">
                        <a:lnSpc>
                          <a:spcPct val="107000"/>
                        </a:lnSpc>
                        <a:spcBef>
                          <a:spcPts val="750"/>
                        </a:spcBef>
                        <a:buSzTx/>
                      </a:pPr>
                      <a:endParaRPr lang="en-GB" sz="2400" b="1" u="none" cap="none" dirty="0"/>
                    </a:p>
                    <a:p>
                      <a:pPr lvl="0" defTabSz="685800">
                        <a:lnSpc>
                          <a:spcPct val="107000"/>
                        </a:lnSpc>
                        <a:spcBef>
                          <a:spcPts val="750"/>
                        </a:spcBef>
                        <a:buSzTx/>
                      </a:pPr>
                      <a:r>
                        <a:rPr lang="el-GR" sz="2400" b="0" u="none" cap="none" dirty="0"/>
                        <a:t>ΕΠΙΣΤΗΜΩΝ ΥΓΕΙΑΣ ΚΑΙ ΖΩΗΣ </a:t>
                      </a:r>
                    </a:p>
                    <a:p>
                      <a:endParaRPr lang="en-GB"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92577244"/>
                  </a:ext>
                </a:extLst>
              </a:tr>
              <a:tr h="2362409">
                <a:tc>
                  <a:txBody>
                    <a:bodyPr/>
                    <a:lstStyle/>
                    <a:p>
                      <a:pPr lvl="0" defTabSz="685800">
                        <a:lnSpc>
                          <a:spcPct val="107000"/>
                        </a:lnSpc>
                        <a:spcBef>
                          <a:spcPts val="750"/>
                        </a:spcBef>
                        <a:buSzTx/>
                      </a:pPr>
                      <a:r>
                        <a:rPr lang="el-GR" sz="2400" b="1" u="sng" cap="none" dirty="0">
                          <a:solidFill>
                            <a:srgbClr val="002060"/>
                          </a:solidFill>
                        </a:rPr>
                        <a:t>2ο ΕΠΙΣΤΗΜΟΝΙΚΟ ΠΕΔΙΟ </a:t>
                      </a:r>
                    </a:p>
                    <a:p>
                      <a:pPr lvl="0" defTabSz="685800">
                        <a:lnSpc>
                          <a:spcPct val="107000"/>
                        </a:lnSpc>
                        <a:spcBef>
                          <a:spcPts val="750"/>
                        </a:spcBef>
                        <a:buSzTx/>
                      </a:pPr>
                      <a:r>
                        <a:rPr lang="el-GR" sz="2400" u="none" cap="none" dirty="0"/>
                        <a:t>ΘΕΤΙΚΩΝ </a:t>
                      </a:r>
                    </a:p>
                    <a:p>
                      <a:pPr lvl="0" defTabSz="685800">
                        <a:lnSpc>
                          <a:spcPct val="90000"/>
                        </a:lnSpc>
                        <a:spcBef>
                          <a:spcPts val="750"/>
                        </a:spcBef>
                        <a:buClr>
                          <a:srgbClr val="009999"/>
                        </a:buClr>
                        <a:buSzPct val="120000"/>
                      </a:pPr>
                      <a:r>
                        <a:rPr lang="el-GR" sz="2400" u="none" cap="none" dirty="0"/>
                        <a:t>ΚΑΙ ΤΕΧΝΟΛΟΓΙΚΩΝ </a:t>
                      </a:r>
                    </a:p>
                    <a:p>
                      <a:pPr lvl="0" defTabSz="685800">
                        <a:lnSpc>
                          <a:spcPct val="90000"/>
                        </a:lnSpc>
                        <a:spcBef>
                          <a:spcPts val="750"/>
                        </a:spcBef>
                        <a:buClr>
                          <a:srgbClr val="009999"/>
                        </a:buClr>
                        <a:buSzPct val="120000"/>
                      </a:pPr>
                      <a:r>
                        <a:rPr lang="el-GR" sz="2400" u="none" cap="none" dirty="0"/>
                        <a:t>ΕΠΙΣΤΗΜΩΝ</a:t>
                      </a:r>
                    </a:p>
                    <a:p>
                      <a:endParaRPr lang="en-GB" sz="2400" dirty="0">
                        <a:latin typeface="Arial" panose="020B0604020202020204" pitchFamily="34" charset="0"/>
                        <a:cs typeface="Arial" panose="020B0604020202020204" pitchFamily="34" charset="0"/>
                      </a:endParaRPr>
                    </a:p>
                  </a:txBody>
                  <a:tcPr/>
                </a:tc>
                <a:tc>
                  <a:txBody>
                    <a:bodyPr/>
                    <a:lstStyle/>
                    <a:p>
                      <a:pPr lvl="0" defTabSz="685800">
                        <a:lnSpc>
                          <a:spcPct val="107000"/>
                        </a:lnSpc>
                        <a:spcBef>
                          <a:spcPts val="750"/>
                        </a:spcBef>
                        <a:buSzTx/>
                      </a:pPr>
                      <a:r>
                        <a:rPr lang="el-GR" sz="2400" b="1" u="sng" cap="none" dirty="0">
                          <a:solidFill>
                            <a:srgbClr val="002060"/>
                          </a:solidFill>
                        </a:rPr>
                        <a:t>4ο ΕΠΙΣΤΗΜΟΝΙΚΟ ΠΕΔΙΟ </a:t>
                      </a:r>
                    </a:p>
                    <a:p>
                      <a:pPr lvl="0" defTabSz="685800">
                        <a:lnSpc>
                          <a:spcPct val="107000"/>
                        </a:lnSpc>
                        <a:spcBef>
                          <a:spcPts val="750"/>
                        </a:spcBef>
                        <a:buSzTx/>
                      </a:pPr>
                      <a:r>
                        <a:rPr lang="el-GR" sz="2400" u="none" cap="none" dirty="0"/>
                        <a:t>ΕΠΙΣΤΗΜΩΝ ΟΙΚΟΝΟΜΙΑΣ </a:t>
                      </a:r>
                    </a:p>
                    <a:p>
                      <a:pPr lvl="0" defTabSz="685800">
                        <a:lnSpc>
                          <a:spcPct val="107000"/>
                        </a:lnSpc>
                        <a:spcBef>
                          <a:spcPts val="750"/>
                        </a:spcBef>
                        <a:buSzTx/>
                      </a:pPr>
                      <a:r>
                        <a:rPr lang="el-GR" sz="2400" u="none" cap="none" dirty="0"/>
                        <a:t>ΚΑΙ </a:t>
                      </a:r>
                    </a:p>
                    <a:p>
                      <a:pPr lvl="0" defTabSz="685800">
                        <a:lnSpc>
                          <a:spcPct val="107000"/>
                        </a:lnSpc>
                        <a:spcBef>
                          <a:spcPts val="750"/>
                        </a:spcBef>
                        <a:buSzTx/>
                      </a:pPr>
                      <a:r>
                        <a:rPr lang="el-GR" sz="2400" u="none" cap="none" dirty="0"/>
                        <a:t>ΠΛΗΡΟΦΟΡΙΚΗΣ</a:t>
                      </a:r>
                      <a:r>
                        <a:rPr lang="el-GR" sz="2400" u="sng" cap="none" dirty="0"/>
                        <a:t> </a:t>
                      </a:r>
                      <a:endParaRPr lang="en-US" sz="2400" u="sng" cap="none" dirty="0"/>
                    </a:p>
                    <a:p>
                      <a:endParaRPr lang="en-GB"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7786981"/>
                  </a:ext>
                </a:extLst>
              </a:tr>
            </a:tbl>
          </a:graphicData>
        </a:graphic>
      </p:graphicFrame>
      <p:sp>
        <p:nvSpPr>
          <p:cNvPr id="7" name="Rectangle 6"/>
          <p:cNvSpPr/>
          <p:nvPr/>
        </p:nvSpPr>
        <p:spPr>
          <a:xfrm>
            <a:off x="255180" y="919751"/>
            <a:ext cx="8911122" cy="707886"/>
          </a:xfrm>
          <a:prstGeom prst="rect">
            <a:avLst/>
          </a:prstGeom>
        </p:spPr>
        <p:txBody>
          <a:bodyPr wrap="square">
            <a:spAutoFit/>
          </a:bodyPr>
          <a:lstStyle/>
          <a:p>
            <a:pPr algn="ctr"/>
            <a:r>
              <a:rPr lang="el-GR" sz="2000" b="1" dirty="0">
                <a:latin typeface="Arial" panose="020B0604020202020204" pitchFamily="34" charset="0"/>
                <a:cs typeface="Arial" panose="020B0604020202020204" pitchFamily="34" charset="0"/>
              </a:rPr>
              <a:t>Οι υποψήφιοι επιλέγουν Τμήματα στη δήλωση προτίμησής τους (Μηχανογραφικό Δελτίο) από ένα μόνο (1) Επιστημονικό Πεδίο. </a:t>
            </a:r>
            <a:endParaRPr lang="en-US" sz="2000"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2885550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948" y="84542"/>
            <a:ext cx="9993523" cy="1280890"/>
          </a:xfrm>
        </p:spPr>
        <p:txBody>
          <a:bodyPr>
            <a:normAutofit fontScale="90000"/>
          </a:bodyPr>
          <a:lstStyle/>
          <a:p>
            <a:r>
              <a:rPr lang="el-GR" b="1" dirty="0">
                <a:solidFill>
                  <a:schemeClr val="tx1"/>
                </a:solidFill>
                <a:latin typeface="Arial" panose="020B0604020202020204" pitchFamily="34" charset="0"/>
                <a:cs typeface="Arial" panose="020B0604020202020204" pitchFamily="34" charset="0"/>
              </a:rPr>
              <a:t>ΤΡΟΠΟΣ ΕΙΣΑΓΩΓΗΣ </a:t>
            </a:r>
            <a:r>
              <a:rPr lang="el-GR" b="1" dirty="0" smtClean="0">
                <a:solidFill>
                  <a:schemeClr val="tx1"/>
                </a:solidFill>
                <a:latin typeface="Arial" panose="020B0604020202020204" pitchFamily="34" charset="0"/>
                <a:cs typeface="Arial" panose="020B0604020202020204" pitchFamily="34" charset="0"/>
              </a:rPr>
              <a:t>(</a:t>
            </a:r>
            <a:r>
              <a:rPr lang="en-US" b="1" dirty="0" smtClean="0">
                <a:solidFill>
                  <a:schemeClr val="tx1"/>
                </a:solidFill>
                <a:latin typeface="Arial" panose="020B0604020202020204" pitchFamily="34" charset="0"/>
                <a:cs typeface="Arial" panose="020B0604020202020204" pitchFamily="34" charset="0"/>
              </a:rPr>
              <a:t>6</a:t>
            </a:r>
            <a:r>
              <a:rPr lang="el-GR" b="1" dirty="0" smtClean="0">
                <a:solidFill>
                  <a:schemeClr val="tx1"/>
                </a:solidFill>
                <a:latin typeface="Arial" panose="020B0604020202020204" pitchFamily="34" charset="0"/>
                <a:cs typeface="Arial" panose="020B0604020202020204" pitchFamily="34" charset="0"/>
              </a:rPr>
              <a:t>)</a:t>
            </a:r>
            <a:r>
              <a:rPr lang="en-US" b="1" dirty="0" smtClean="0">
                <a:solidFill>
                  <a:schemeClr val="tx1"/>
                </a:solidFill>
                <a:latin typeface="Arial" panose="020B0604020202020204" pitchFamily="34" charset="0"/>
                <a:cs typeface="Arial" panose="020B0604020202020204" pitchFamily="34" charset="0"/>
              </a:rPr>
              <a:t> </a:t>
            </a:r>
            <a:r>
              <a:rPr lang="el-GR" b="1" dirty="0" smtClean="0">
                <a:solidFill>
                  <a:schemeClr val="tx1"/>
                </a:solidFill>
                <a:latin typeface="Arial" panose="020B0604020202020204" pitchFamily="34" charset="0"/>
                <a:cs typeface="Arial" panose="020B0604020202020204" pitchFamily="34" charset="0"/>
              </a:rPr>
              <a:t>- ΣΤΟ ΜΗΧΑΝΟΓΡΑΦΙΚΟ ΔΕΛΤΙΟ ΑΝΑΓΡΑΦΕΤΑΙ ΤΟ ΚΑΘΕ ΕΙΔΙΚΟ ΜΑΘΗΜΑ ΠΟΥ ΑΠΑΙΤΟΥΝ </a:t>
            </a:r>
            <a:r>
              <a:rPr lang="el-GR" b="1" dirty="0">
                <a:solidFill>
                  <a:schemeClr val="tx1"/>
                </a:solidFill>
                <a:latin typeface="Arial" panose="020B0604020202020204" pitchFamily="34" charset="0"/>
                <a:cs typeface="Arial" panose="020B0604020202020204" pitchFamily="34" charset="0"/>
              </a:rPr>
              <a:t>ΚΑΠΟΙΕΣ ΣΧΟΛΕΣ: </a:t>
            </a:r>
            <a:endParaRPr lang="el-GR" dirty="0"/>
          </a:p>
        </p:txBody>
      </p:sp>
      <p:sp>
        <p:nvSpPr>
          <p:cNvPr id="4" name="Footer Placeholder 3"/>
          <p:cNvSpPr>
            <a:spLocks noGrp="1"/>
          </p:cNvSpPr>
          <p:nvPr>
            <p:ph type="ftr" sz="quarter" idx="11"/>
          </p:nvPr>
        </p:nvSpPr>
        <p:spPr>
          <a:xfrm>
            <a:off x="7559245" y="6179568"/>
            <a:ext cx="2757339" cy="365125"/>
          </a:xfrm>
        </p:spPr>
        <p:txBody>
          <a:bodyPr/>
          <a:lstStyle/>
          <a:p>
            <a:r>
              <a:rPr lang="el-GR" smtClean="0"/>
              <a:t>ΥΣΕΑ, 31 Οκτωβρίου 2024</a:t>
            </a:r>
            <a:endParaRPr lang="en-GB"/>
          </a:p>
        </p:txBody>
      </p:sp>
      <p:pic>
        <p:nvPicPr>
          <p:cNvPr id="8" name="Picture 7"/>
          <p:cNvPicPr>
            <a:picLocks noChangeAspect="1"/>
          </p:cNvPicPr>
          <p:nvPr/>
        </p:nvPicPr>
        <p:blipFill>
          <a:blip r:embed="rId2"/>
          <a:stretch>
            <a:fillRect/>
          </a:stretch>
        </p:blipFill>
        <p:spPr>
          <a:xfrm>
            <a:off x="1312432" y="1775012"/>
            <a:ext cx="5486253" cy="4769681"/>
          </a:xfrm>
          <a:prstGeom prst="rect">
            <a:avLst/>
          </a:prstGeom>
        </p:spPr>
      </p:pic>
      <p:sp>
        <p:nvSpPr>
          <p:cNvPr id="9" name="Rectangle 8"/>
          <p:cNvSpPr/>
          <p:nvPr/>
        </p:nvSpPr>
        <p:spPr>
          <a:xfrm>
            <a:off x="6886703" y="5192377"/>
            <a:ext cx="5268483" cy="646331"/>
          </a:xfrm>
          <a:prstGeom prst="rect">
            <a:avLst/>
          </a:prstGeom>
          <a:solidFill>
            <a:schemeClr val="bg2"/>
          </a:solidFill>
          <a:ln>
            <a:solidFill>
              <a:schemeClr val="tx1"/>
            </a:solidFill>
          </a:ln>
        </p:spPr>
        <p:txBody>
          <a:bodyPr wrap="square">
            <a:spAutoFit/>
          </a:bodyPr>
          <a:lstStyle/>
          <a:p>
            <a:r>
              <a:rPr lang="en-US" dirty="0">
                <a:hlinkClick r:id="rId3"/>
              </a:rPr>
              <a:t>https://</a:t>
            </a:r>
            <a:r>
              <a:rPr lang="en-US" dirty="0" smtClean="0">
                <a:hlinkClick r:id="rId3"/>
              </a:rPr>
              <a:t>aeitei.gr/pdf/mixanografiko-eksoterikou-2024.pdf</a:t>
            </a:r>
            <a:r>
              <a:rPr lang="en-US" dirty="0" smtClean="0"/>
              <a:t> </a:t>
            </a:r>
            <a:endParaRPr lang="en-US" dirty="0"/>
          </a:p>
        </p:txBody>
      </p:sp>
    </p:spTree>
    <p:extLst>
      <p:ext uri="{BB962C8B-B14F-4D97-AF65-F5344CB8AC3E}">
        <p14:creationId xmlns:p14="http://schemas.microsoft.com/office/powerpoint/2010/main" val="1002300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6"/>
          <p:cNvSpPr txBox="1">
            <a:spLocks noGrp="1"/>
          </p:cNvSpPr>
          <p:nvPr>
            <p:ph type="title"/>
          </p:nvPr>
        </p:nvSpPr>
        <p:spPr>
          <a:xfrm>
            <a:off x="814039" y="351711"/>
            <a:ext cx="8765150" cy="617760"/>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dk2"/>
              </a:buClr>
              <a:buSzPts val="2520"/>
            </a:pPr>
            <a:r>
              <a:rPr lang="el-GR" sz="2800" b="1" dirty="0">
                <a:solidFill>
                  <a:schemeClr val="tx1"/>
                </a:solidFill>
                <a:latin typeface="Arial" panose="020B0604020202020204" pitchFamily="34" charset="0"/>
                <a:cs typeface="Arial" panose="020B0604020202020204" pitchFamily="34" charset="0"/>
              </a:rPr>
              <a:t>ΤΡΟΠΟΣ ΕΙΣΑΓΩΓΗΣ </a:t>
            </a:r>
            <a:r>
              <a:rPr lang="el-GR" sz="2800" b="1" dirty="0" smtClean="0">
                <a:solidFill>
                  <a:schemeClr val="tx1"/>
                </a:solidFill>
                <a:latin typeface="Arial" panose="020B0604020202020204" pitchFamily="34" charset="0"/>
                <a:cs typeface="Arial" panose="020B0604020202020204" pitchFamily="34" charset="0"/>
              </a:rPr>
              <a:t>(</a:t>
            </a:r>
            <a:r>
              <a:rPr lang="en-US" sz="2800" b="1" dirty="0" smtClean="0">
                <a:solidFill>
                  <a:schemeClr val="tx1"/>
                </a:solidFill>
                <a:latin typeface="Arial" panose="020B0604020202020204" pitchFamily="34" charset="0"/>
                <a:cs typeface="Arial" panose="020B0604020202020204" pitchFamily="34" charset="0"/>
              </a:rPr>
              <a:t>7</a:t>
            </a:r>
            <a:r>
              <a:rPr lang="el-GR" sz="2800" b="1" dirty="0" smtClean="0">
                <a:solidFill>
                  <a:schemeClr val="tx1"/>
                </a:solidFill>
                <a:latin typeface="Arial" panose="020B0604020202020204" pitchFamily="34" charset="0"/>
                <a:cs typeface="Arial" panose="020B0604020202020204" pitchFamily="34" charset="0"/>
              </a:rPr>
              <a:t>)</a:t>
            </a:r>
            <a:r>
              <a:rPr lang="en-US" sz="2800" dirty="0"/>
              <a:t/>
            </a:r>
            <a:br>
              <a:rPr lang="en-US" sz="2800" dirty="0"/>
            </a:br>
            <a:r>
              <a:rPr lang="el-GR" sz="2520" b="1" dirty="0">
                <a:latin typeface="Arial"/>
                <a:ea typeface="Arial"/>
                <a:cs typeface="Arial"/>
                <a:sym typeface="Arial"/>
              </a:rPr>
              <a:t/>
            </a:r>
            <a:br>
              <a:rPr lang="el-GR" sz="2520" b="1" dirty="0">
                <a:latin typeface="Arial"/>
                <a:ea typeface="Arial"/>
                <a:cs typeface="Arial"/>
                <a:sym typeface="Arial"/>
              </a:rPr>
            </a:br>
            <a:endParaRPr sz="2520" b="1" dirty="0">
              <a:latin typeface="Arial"/>
              <a:ea typeface="Arial"/>
              <a:cs typeface="Arial"/>
              <a:sym typeface="Arial"/>
            </a:endParaRPr>
          </a:p>
        </p:txBody>
      </p:sp>
      <p:sp>
        <p:nvSpPr>
          <p:cNvPr id="3" name="Footer Placeholder 2"/>
          <p:cNvSpPr>
            <a:spLocks noGrp="1"/>
          </p:cNvSpPr>
          <p:nvPr>
            <p:ph type="ftr" sz="quarter" idx="11"/>
          </p:nvPr>
        </p:nvSpPr>
        <p:spPr>
          <a:xfrm>
            <a:off x="351834" y="5965495"/>
            <a:ext cx="6239309" cy="365125"/>
          </a:xfrm>
        </p:spPr>
        <p:txBody>
          <a:bodyPr/>
          <a:lstStyle/>
          <a:p>
            <a:r>
              <a:rPr lang="el-GR" smtClean="0"/>
              <a:t>ΥΣΕΑ, 31 Οκτωβρίου 2024</a:t>
            </a:r>
            <a:endParaRPr lang="en-GB" dirty="0"/>
          </a:p>
        </p:txBody>
      </p:sp>
      <p:grpSp>
        <p:nvGrpSpPr>
          <p:cNvPr id="226" name="Google Shape;226;p26"/>
          <p:cNvGrpSpPr/>
          <p:nvPr/>
        </p:nvGrpSpPr>
        <p:grpSpPr>
          <a:xfrm>
            <a:off x="351834" y="2429509"/>
            <a:ext cx="10711873" cy="5492007"/>
            <a:chOff x="-124958" y="631570"/>
            <a:chExt cx="9161455" cy="5201077"/>
          </a:xfrm>
        </p:grpSpPr>
        <p:sp>
          <p:nvSpPr>
            <p:cNvPr id="229" name="Google Shape;229;p26"/>
            <p:cNvSpPr/>
            <p:nvPr/>
          </p:nvSpPr>
          <p:spPr>
            <a:xfrm>
              <a:off x="0" y="631570"/>
              <a:ext cx="9036496" cy="264960"/>
            </a:xfrm>
            <a:prstGeom prst="rect">
              <a:avLst/>
            </a:prstGeom>
            <a:noFill/>
            <a:ln>
              <a:noFill/>
            </a:ln>
          </p:spPr>
          <p:txBody>
            <a:bodyPr spcFirstLastPara="1" wrap="square" lIns="91425" tIns="91425" rIns="91425" bIns="91425" anchor="ctr" anchorCtr="0">
              <a:noAutofit/>
            </a:bodyPr>
            <a:lstStyle/>
            <a:p>
              <a:endParaRPr/>
            </a:p>
          </p:txBody>
        </p:sp>
        <p:sp>
          <p:nvSpPr>
            <p:cNvPr id="233" name="Google Shape;233;p26"/>
            <p:cNvSpPr/>
            <p:nvPr/>
          </p:nvSpPr>
          <p:spPr>
            <a:xfrm>
              <a:off x="0" y="1514290"/>
              <a:ext cx="9036496" cy="264960"/>
            </a:xfrm>
            <a:prstGeom prst="rect">
              <a:avLst/>
            </a:prstGeom>
            <a:noFill/>
            <a:ln>
              <a:noFill/>
            </a:ln>
          </p:spPr>
          <p:txBody>
            <a:bodyPr spcFirstLastPara="1" wrap="square" lIns="91425" tIns="91425" rIns="91425" bIns="91425" anchor="ctr" anchorCtr="0">
              <a:noAutofit/>
            </a:bodyPr>
            <a:lstStyle/>
            <a:p>
              <a:endParaRPr/>
            </a:p>
          </p:txBody>
        </p:sp>
        <p:sp>
          <p:nvSpPr>
            <p:cNvPr id="237" name="Google Shape;237;p26"/>
            <p:cNvSpPr/>
            <p:nvPr/>
          </p:nvSpPr>
          <p:spPr>
            <a:xfrm>
              <a:off x="-124957" y="2397010"/>
              <a:ext cx="9161454" cy="548575"/>
            </a:xfrm>
            <a:prstGeom prst="rect">
              <a:avLst/>
            </a:prstGeom>
            <a:noFill/>
            <a:ln>
              <a:noFill/>
            </a:ln>
          </p:spPr>
          <p:txBody>
            <a:bodyPr spcFirstLastPara="1" wrap="square" lIns="91425" tIns="91425" rIns="91425" bIns="91425" anchor="ctr" anchorCtr="0">
              <a:noAutofit/>
            </a:bodyPr>
            <a:lstStyle/>
            <a:p>
              <a:endParaRPr/>
            </a:p>
          </p:txBody>
        </p:sp>
        <p:sp>
          <p:nvSpPr>
            <p:cNvPr id="241" name="Google Shape;241;p26"/>
            <p:cNvSpPr/>
            <p:nvPr/>
          </p:nvSpPr>
          <p:spPr>
            <a:xfrm>
              <a:off x="0" y="3048997"/>
              <a:ext cx="9036496" cy="264960"/>
            </a:xfrm>
            <a:prstGeom prst="rect">
              <a:avLst/>
            </a:prstGeom>
            <a:noFill/>
            <a:ln>
              <a:noFill/>
            </a:ln>
          </p:spPr>
          <p:txBody>
            <a:bodyPr spcFirstLastPara="1" wrap="square" lIns="91425" tIns="91425" rIns="91425" bIns="91425" anchor="ctr" anchorCtr="0">
              <a:noAutofit/>
            </a:bodyPr>
            <a:lstStyle/>
            <a:p>
              <a:endParaRPr/>
            </a:p>
          </p:txBody>
        </p:sp>
        <p:sp>
          <p:nvSpPr>
            <p:cNvPr id="245" name="Google Shape;245;p26"/>
            <p:cNvSpPr/>
            <p:nvPr/>
          </p:nvSpPr>
          <p:spPr>
            <a:xfrm>
              <a:off x="0" y="3949119"/>
              <a:ext cx="9036496" cy="264960"/>
            </a:xfrm>
            <a:prstGeom prst="rect">
              <a:avLst/>
            </a:prstGeom>
            <a:noFill/>
            <a:ln>
              <a:noFill/>
            </a:ln>
          </p:spPr>
          <p:txBody>
            <a:bodyPr spcFirstLastPara="1" wrap="square" lIns="91425" tIns="91425" rIns="91425" bIns="91425" anchor="ctr" anchorCtr="0">
              <a:noAutofit/>
            </a:bodyPr>
            <a:lstStyle/>
            <a:p>
              <a:endParaRPr/>
            </a:p>
          </p:txBody>
        </p:sp>
        <p:sp>
          <p:nvSpPr>
            <p:cNvPr id="249" name="Google Shape;249;p26"/>
            <p:cNvSpPr/>
            <p:nvPr/>
          </p:nvSpPr>
          <p:spPr>
            <a:xfrm>
              <a:off x="0" y="4784327"/>
              <a:ext cx="9036496" cy="264960"/>
            </a:xfrm>
            <a:prstGeom prst="rect">
              <a:avLst/>
            </a:prstGeom>
            <a:noFill/>
            <a:ln>
              <a:noFill/>
            </a:ln>
          </p:spPr>
          <p:txBody>
            <a:bodyPr spcFirstLastPara="1" wrap="square" lIns="91425" tIns="91425" rIns="91425" bIns="91425" anchor="ctr" anchorCtr="0">
              <a:noAutofit/>
            </a:bodyPr>
            <a:lstStyle/>
            <a:p>
              <a:endParaRPr/>
            </a:p>
          </p:txBody>
        </p:sp>
        <p:sp>
          <p:nvSpPr>
            <p:cNvPr id="253" name="Google Shape;253;p26"/>
            <p:cNvSpPr/>
            <p:nvPr/>
          </p:nvSpPr>
          <p:spPr>
            <a:xfrm>
              <a:off x="0" y="5620107"/>
              <a:ext cx="9036496" cy="212540"/>
            </a:xfrm>
            <a:prstGeom prst="rect">
              <a:avLst/>
            </a:prstGeom>
            <a:noFill/>
            <a:ln>
              <a:noFill/>
            </a:ln>
          </p:spPr>
          <p:txBody>
            <a:bodyPr spcFirstLastPara="1" wrap="square" lIns="91425" tIns="91425" rIns="91425" bIns="91425" anchor="ctr" anchorCtr="0">
              <a:noAutofit/>
            </a:bodyPr>
            <a:lstStyle/>
            <a:p>
              <a:endParaRPr/>
            </a:p>
          </p:txBody>
        </p:sp>
        <p:sp>
          <p:nvSpPr>
            <p:cNvPr id="254" name="Google Shape;254;p26"/>
            <p:cNvSpPr txBox="1"/>
            <p:nvPr/>
          </p:nvSpPr>
          <p:spPr>
            <a:xfrm>
              <a:off x="-124958" y="5620107"/>
              <a:ext cx="9161454" cy="63084"/>
            </a:xfrm>
            <a:prstGeom prst="rect">
              <a:avLst/>
            </a:prstGeom>
            <a:noFill/>
            <a:ln>
              <a:noFill/>
            </a:ln>
          </p:spPr>
          <p:txBody>
            <a:bodyPr spcFirstLastPara="1" wrap="square" lIns="286900" tIns="20300" rIns="113775" bIns="20300" anchor="t" anchorCtr="0">
              <a:noAutofit/>
            </a:bodyPr>
            <a:lstStyle/>
            <a:p>
              <a:pPr marL="171450" lvl="1" indent="-171450">
                <a:lnSpc>
                  <a:spcPct val="90000"/>
                </a:lnSpc>
                <a:buClr>
                  <a:schemeClr val="dk1"/>
                </a:buClr>
                <a:buSzPts val="1600"/>
                <a:buFont typeface="Arial"/>
                <a:buChar char="•"/>
              </a:pPr>
              <a:endParaRPr sz="1600" dirty="0">
                <a:solidFill>
                  <a:schemeClr val="dk1"/>
                </a:solidFill>
                <a:latin typeface="Arial"/>
                <a:ea typeface="Arial"/>
                <a:cs typeface="Arial"/>
                <a:sym typeface="Arial"/>
              </a:endParaRPr>
            </a:p>
          </p:txBody>
        </p:sp>
      </p:grpSp>
      <p:sp>
        <p:nvSpPr>
          <p:cNvPr id="32" name="Google Shape;225;p26"/>
          <p:cNvSpPr txBox="1">
            <a:spLocks/>
          </p:cNvSpPr>
          <p:nvPr/>
        </p:nvSpPr>
        <p:spPr>
          <a:xfrm>
            <a:off x="1148576" y="487914"/>
            <a:ext cx="9668104" cy="1507225"/>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spcBef>
                <a:spcPts val="0"/>
              </a:spcBef>
              <a:buClr>
                <a:schemeClr val="dk2"/>
              </a:buClr>
              <a:buSzPts val="2520"/>
            </a:pPr>
            <a:r>
              <a:rPr lang="el-GR" sz="2520" b="1" dirty="0">
                <a:latin typeface="Arial"/>
                <a:ea typeface="Arial"/>
                <a:cs typeface="Arial"/>
                <a:sym typeface="Arial"/>
              </a:rPr>
              <a:t/>
            </a:r>
            <a:br>
              <a:rPr lang="el-GR" sz="2520" b="1" dirty="0">
                <a:latin typeface="Arial"/>
                <a:ea typeface="Arial"/>
                <a:cs typeface="Arial"/>
                <a:sym typeface="Arial"/>
              </a:rPr>
            </a:br>
            <a:endParaRPr lang="el-GR" sz="2520" b="1" dirty="0">
              <a:latin typeface="Arial"/>
              <a:ea typeface="Arial"/>
              <a:cs typeface="Arial"/>
              <a:sym typeface="Arial"/>
            </a:endParaRPr>
          </a:p>
        </p:txBody>
      </p:sp>
      <p:pic>
        <p:nvPicPr>
          <p:cNvPr id="20" name="Picture 1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pic>
        <p:nvPicPr>
          <p:cNvPr id="4" name="Picture 3"/>
          <p:cNvPicPr>
            <a:picLocks noChangeAspect="1"/>
          </p:cNvPicPr>
          <p:nvPr/>
        </p:nvPicPr>
        <p:blipFill>
          <a:blip r:embed="rId4"/>
          <a:stretch>
            <a:fillRect/>
          </a:stretch>
        </p:blipFill>
        <p:spPr>
          <a:xfrm>
            <a:off x="566231" y="1361713"/>
            <a:ext cx="5477576" cy="5060602"/>
          </a:xfrm>
          <a:prstGeom prst="rect">
            <a:avLst/>
          </a:prstGeom>
        </p:spPr>
      </p:pic>
      <p:pic>
        <p:nvPicPr>
          <p:cNvPr id="7" name="Picture 6"/>
          <p:cNvPicPr>
            <a:picLocks noChangeAspect="1"/>
          </p:cNvPicPr>
          <p:nvPr/>
        </p:nvPicPr>
        <p:blipFill>
          <a:blip r:embed="rId5"/>
          <a:stretch>
            <a:fillRect/>
          </a:stretch>
        </p:blipFill>
        <p:spPr>
          <a:xfrm>
            <a:off x="6357534" y="1453408"/>
            <a:ext cx="4920568" cy="4968907"/>
          </a:xfrm>
          <a:prstGeom prst="rect">
            <a:avLst/>
          </a:prstGeom>
        </p:spPr>
      </p:pic>
    </p:spTree>
    <p:extLst>
      <p:ext uri="{BB962C8B-B14F-4D97-AF65-F5344CB8AC3E}">
        <p14:creationId xmlns:p14="http://schemas.microsoft.com/office/powerpoint/2010/main" val="203408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anim calcmode="lin" valueType="num">
                                      <p:cBhvr additive="base">
                                        <p:cTn id="7" dur="500"/>
                                        <p:tgtEl>
                                          <p:spTgt spid="22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948" y="322896"/>
            <a:ext cx="8911687" cy="1280890"/>
          </a:xfrm>
        </p:spPr>
        <p:txBody>
          <a:bodyPr/>
          <a:lstStyle/>
          <a:p>
            <a:r>
              <a:rPr lang="el-GR" b="1" dirty="0">
                <a:solidFill>
                  <a:schemeClr val="tx1"/>
                </a:solidFill>
                <a:latin typeface="Arial" panose="020B0604020202020204" pitchFamily="34" charset="0"/>
                <a:cs typeface="Arial" panose="020B0604020202020204" pitchFamily="34" charset="0"/>
              </a:rPr>
              <a:t>ΤΡΟΠΟΣ ΕΙΣΑΓΩΓΗΣ </a:t>
            </a:r>
            <a:r>
              <a:rPr lang="el-GR" b="1" dirty="0" smtClean="0">
                <a:solidFill>
                  <a:schemeClr val="tx1"/>
                </a:solidFill>
                <a:latin typeface="Arial" panose="020B0604020202020204" pitchFamily="34" charset="0"/>
                <a:cs typeface="Arial" panose="020B0604020202020204" pitchFamily="34" charset="0"/>
              </a:rPr>
              <a:t>(</a:t>
            </a:r>
            <a:r>
              <a:rPr lang="en-US" b="1" dirty="0" smtClean="0">
                <a:solidFill>
                  <a:schemeClr val="tx1"/>
                </a:solidFill>
                <a:latin typeface="Arial" panose="020B0604020202020204" pitchFamily="34" charset="0"/>
                <a:cs typeface="Arial" panose="020B0604020202020204" pitchFamily="34" charset="0"/>
              </a:rPr>
              <a:t>8</a:t>
            </a:r>
            <a:r>
              <a:rPr lang="el-GR" b="1" dirty="0" smtClean="0">
                <a:solidFill>
                  <a:schemeClr val="tx1"/>
                </a:solidFill>
                <a:latin typeface="Arial" panose="020B0604020202020204" pitchFamily="34" charset="0"/>
                <a:cs typeface="Arial" panose="020B0604020202020204" pitchFamily="34" charset="0"/>
              </a:rPr>
              <a:t>)</a:t>
            </a:r>
            <a:endParaRPr lang="en-US" dirty="0">
              <a:solidFill>
                <a:schemeClr val="tx1"/>
              </a:solidFill>
            </a:endParaRPr>
          </a:p>
        </p:txBody>
      </p:sp>
      <p:sp>
        <p:nvSpPr>
          <p:cNvPr id="3" name="Content Placeholder 2"/>
          <p:cNvSpPr>
            <a:spLocks noGrp="1"/>
          </p:cNvSpPr>
          <p:nvPr>
            <p:ph idx="1"/>
          </p:nvPr>
        </p:nvSpPr>
        <p:spPr>
          <a:xfrm>
            <a:off x="1099248" y="1431423"/>
            <a:ext cx="10077255" cy="3705924"/>
          </a:xfrm>
        </p:spPr>
        <p:txBody>
          <a:bodyPr>
            <a:noAutofit/>
          </a:bodyPr>
          <a:lstStyle/>
          <a:p>
            <a:pPr marL="0" indent="0" algn="just">
              <a:buNone/>
            </a:pPr>
            <a:r>
              <a:rPr lang="el-GR" sz="1600" b="1" dirty="0" smtClean="0">
                <a:solidFill>
                  <a:schemeClr val="tx1"/>
                </a:solidFill>
                <a:effectLst>
                  <a:outerShdw blurRad="38100" dist="38100" dir="2700000" algn="tl">
                    <a:srgbClr val="000000">
                      <a:alpha val="43137"/>
                    </a:srgbClr>
                  </a:outerShdw>
                </a:effectLst>
              </a:rPr>
              <a:t>α)</a:t>
            </a:r>
            <a:r>
              <a:rPr lang="el-GR" dirty="0"/>
              <a:t> </a:t>
            </a:r>
            <a:r>
              <a:rPr lang="el-GR" sz="1600" b="1" dirty="0">
                <a:solidFill>
                  <a:schemeClr val="tx1"/>
                </a:solidFill>
              </a:rPr>
              <a:t>Προκειμένου για την </a:t>
            </a:r>
            <a:r>
              <a:rPr lang="el-GR" sz="1600" b="1" dirty="0" smtClean="0">
                <a:solidFill>
                  <a:schemeClr val="tx1"/>
                </a:solidFill>
              </a:rPr>
              <a:t>εισαγωγή </a:t>
            </a:r>
            <a:r>
              <a:rPr lang="el-GR" sz="1600" b="1" dirty="0">
                <a:solidFill>
                  <a:schemeClr val="tx1"/>
                </a:solidFill>
              </a:rPr>
              <a:t>στις σχολές, στα τμήματα και στις εισαγωγικές κατευθύνσεις των Πανεπιστημίων, των Ανώτατων Εκκλησιαστικών </a:t>
            </a:r>
            <a:r>
              <a:rPr lang="el-GR" sz="1600" b="1" dirty="0" smtClean="0">
                <a:solidFill>
                  <a:schemeClr val="tx1"/>
                </a:solidFill>
              </a:rPr>
              <a:t>Ακαδημιών, της </a:t>
            </a:r>
            <a:r>
              <a:rPr lang="el-GR" sz="1600" b="1" dirty="0">
                <a:solidFill>
                  <a:schemeClr val="tx1"/>
                </a:solidFill>
              </a:rPr>
              <a:t>Α.Σ.ΠΑΙ.Τ.Ε και στις Ανώτερες Σχολές Τουριστικής Εκπαίδευσης με βάση το σύνολο των μορίων που προκύπτει από το άθροισμα των γινομένων του μέσου γενικού βαθμού απόλυσης από το Λύκειο με συντελεστή δύο και μισό (2,5) και της βαθμολογικής τους επίδοσης στο μάθημα γενικής παιδείας της Γ΄ τάξης Γενικού Λυκείου "Νεοελληνική Γλώσσα και Λογοτεχνία", μετά την αναγωγή του στην </a:t>
            </a:r>
            <a:r>
              <a:rPr lang="el-GR" sz="1600" b="1" dirty="0" smtClean="0">
                <a:solidFill>
                  <a:schemeClr val="tx1"/>
                </a:solidFill>
              </a:rPr>
              <a:t>20βαθμη </a:t>
            </a:r>
            <a:r>
              <a:rPr lang="el-GR" sz="1600" b="1" dirty="0">
                <a:solidFill>
                  <a:schemeClr val="tx1"/>
                </a:solidFill>
              </a:rPr>
              <a:t>κλίμακα, με συντελεστή δύο και μισό (2,5). Η αναγωγή στην </a:t>
            </a:r>
            <a:r>
              <a:rPr lang="el-GR" sz="1600" b="1" dirty="0" smtClean="0">
                <a:solidFill>
                  <a:schemeClr val="tx1"/>
                </a:solidFill>
              </a:rPr>
              <a:t>20βαθμη </a:t>
            </a:r>
            <a:r>
              <a:rPr lang="el-GR" sz="1600" b="1" dirty="0">
                <a:solidFill>
                  <a:schemeClr val="tx1"/>
                </a:solidFill>
              </a:rPr>
              <a:t>κλίμακα του γενικού βαθμού απόλυσης και του βαθμού στο μάθημα "Νεοελληνική Γλώσσα και Λογοτεχνία" γίνεται με προσέγγιση </a:t>
            </a:r>
            <a:r>
              <a:rPr lang="el-GR" sz="1600" b="1" dirty="0" err="1">
                <a:solidFill>
                  <a:schemeClr val="tx1"/>
                </a:solidFill>
              </a:rPr>
              <a:t>δεκάτου</a:t>
            </a:r>
            <a:r>
              <a:rPr lang="el-GR" sz="1600" b="1" dirty="0">
                <a:solidFill>
                  <a:schemeClr val="tx1"/>
                </a:solidFill>
              </a:rPr>
              <a:t>.</a:t>
            </a:r>
          </a:p>
          <a:p>
            <a:pPr marL="0" indent="0" algn="just">
              <a:buNone/>
            </a:pPr>
            <a:r>
              <a:rPr lang="el-GR" sz="1600" b="1" dirty="0" smtClean="0">
                <a:solidFill>
                  <a:schemeClr val="tx1"/>
                </a:solidFill>
                <a:effectLst>
                  <a:outerShdw blurRad="38100" dist="38100" dir="2700000" algn="tl">
                    <a:srgbClr val="000000">
                      <a:alpha val="43137"/>
                    </a:srgbClr>
                  </a:outerShdw>
                </a:effectLst>
              </a:rPr>
              <a:t>β)</a:t>
            </a:r>
            <a:r>
              <a:rPr lang="el-GR" dirty="0"/>
              <a:t> </a:t>
            </a:r>
            <a:r>
              <a:rPr lang="el-GR" sz="1600" b="1" dirty="0">
                <a:solidFill>
                  <a:schemeClr val="tx1"/>
                </a:solidFill>
              </a:rPr>
              <a:t>Προκειμένου για </a:t>
            </a:r>
            <a:r>
              <a:rPr lang="el-GR" sz="1600" b="1" dirty="0" smtClean="0">
                <a:solidFill>
                  <a:schemeClr val="tx1"/>
                </a:solidFill>
              </a:rPr>
              <a:t>Τμήματα </a:t>
            </a:r>
            <a:r>
              <a:rPr lang="el-GR" sz="1600" b="1" dirty="0">
                <a:solidFill>
                  <a:schemeClr val="tx1"/>
                </a:solidFill>
              </a:rPr>
              <a:t>ή </a:t>
            </a:r>
            <a:r>
              <a:rPr lang="el-GR" sz="1600" b="1" dirty="0" smtClean="0">
                <a:solidFill>
                  <a:schemeClr val="tx1"/>
                </a:solidFill>
              </a:rPr>
              <a:t>Σχολές </a:t>
            </a:r>
            <a:r>
              <a:rPr lang="el-GR" sz="1600" b="1" dirty="0">
                <a:solidFill>
                  <a:schemeClr val="tx1"/>
                </a:solidFill>
              </a:rPr>
              <a:t>ή εισαγωγικές κατευθύνσεις των ανωτέρω Εκπαιδευτικών Ιδρυμάτων για τις οποίες απαιτείται εξέταση σε </a:t>
            </a:r>
            <a:r>
              <a:rPr lang="el-GR" sz="1600" b="1" dirty="0" smtClean="0">
                <a:solidFill>
                  <a:schemeClr val="tx1"/>
                </a:solidFill>
              </a:rPr>
              <a:t>Ειδικό </a:t>
            </a:r>
            <a:r>
              <a:rPr lang="el-GR" sz="1600" b="1" dirty="0">
                <a:solidFill>
                  <a:schemeClr val="tx1"/>
                </a:solidFill>
              </a:rPr>
              <a:t>Μ</a:t>
            </a:r>
            <a:r>
              <a:rPr lang="el-GR" sz="1600" b="1" dirty="0" smtClean="0">
                <a:solidFill>
                  <a:schemeClr val="tx1"/>
                </a:solidFill>
              </a:rPr>
              <a:t>άθημα</a:t>
            </a:r>
            <a:r>
              <a:rPr lang="el-GR" sz="1600" b="1" dirty="0">
                <a:solidFill>
                  <a:schemeClr val="tx1"/>
                </a:solidFill>
              </a:rPr>
              <a:t>, στο ανωτέρω σύνολο μορίων προστίθενται και τα μόρια που προκύπτουν από το γινόμενο της βαθμολογικής επίδοσης στο ειδικό μάθημα, μετά την αναγωγή του στην </a:t>
            </a:r>
            <a:r>
              <a:rPr lang="el-GR" sz="1600" b="1" dirty="0" smtClean="0">
                <a:solidFill>
                  <a:schemeClr val="tx1"/>
                </a:solidFill>
              </a:rPr>
              <a:t>20βαθμη </a:t>
            </a:r>
            <a:r>
              <a:rPr lang="el-GR" sz="1600" b="1" dirty="0">
                <a:solidFill>
                  <a:schemeClr val="tx1"/>
                </a:solidFill>
              </a:rPr>
              <a:t>κλίμακα με προσέγγιση </a:t>
            </a:r>
            <a:r>
              <a:rPr lang="el-GR" sz="1600" b="1" dirty="0" err="1">
                <a:solidFill>
                  <a:schemeClr val="tx1"/>
                </a:solidFill>
              </a:rPr>
              <a:t>δεκάτου</a:t>
            </a:r>
            <a:r>
              <a:rPr lang="el-GR" sz="1600" b="1" dirty="0">
                <a:solidFill>
                  <a:schemeClr val="tx1"/>
                </a:solidFill>
              </a:rPr>
              <a:t>, με συντελεστή ένα και μισό (1,5). Αν τα εξεταζόμενα ειδικά μαθήματα είναι δύο (2), ως βαθμολογική επίδοση στο </a:t>
            </a:r>
            <a:r>
              <a:rPr lang="el-GR" sz="1600" b="1" dirty="0" smtClean="0">
                <a:solidFill>
                  <a:schemeClr val="tx1"/>
                </a:solidFill>
              </a:rPr>
              <a:t>Ειδικό </a:t>
            </a:r>
            <a:r>
              <a:rPr lang="el-GR" sz="1600" b="1" dirty="0">
                <a:solidFill>
                  <a:schemeClr val="tx1"/>
                </a:solidFill>
              </a:rPr>
              <a:t>Μ</a:t>
            </a:r>
            <a:r>
              <a:rPr lang="el-GR" sz="1600" b="1" dirty="0" smtClean="0">
                <a:solidFill>
                  <a:schemeClr val="tx1"/>
                </a:solidFill>
              </a:rPr>
              <a:t>άθημα </a:t>
            </a:r>
            <a:r>
              <a:rPr lang="el-GR" sz="1600" b="1" dirty="0">
                <a:solidFill>
                  <a:schemeClr val="tx1"/>
                </a:solidFill>
              </a:rPr>
              <a:t>λαμβάνεται υπόψη o μέσος όρος των δύο ειδικών μαθημάτων. Προκειμένου για την επιλογή στα </a:t>
            </a:r>
            <a:r>
              <a:rPr lang="el-GR" sz="1600" b="1" dirty="0" smtClean="0">
                <a:solidFill>
                  <a:schemeClr val="tx1"/>
                </a:solidFill>
              </a:rPr>
              <a:t>Τμήματα </a:t>
            </a:r>
            <a:r>
              <a:rPr lang="el-GR" sz="1600" b="1" dirty="0">
                <a:solidFill>
                  <a:schemeClr val="tx1"/>
                </a:solidFill>
              </a:rPr>
              <a:t>Φυσικής Αγωγής και Αθλητισμού, στο σύνολο των μορίων του εδαφίου α΄ της παραγράφου αυτής προστίθενται και τα μόρια που προκύπτουν από το γινόμενο του </a:t>
            </a:r>
            <a:r>
              <a:rPr lang="el-GR" sz="1600" b="1" dirty="0" smtClean="0">
                <a:solidFill>
                  <a:schemeClr val="tx1"/>
                </a:solidFill>
              </a:rPr>
              <a:t>Μέσου </a:t>
            </a:r>
            <a:r>
              <a:rPr lang="el-GR" sz="1600" b="1" dirty="0">
                <a:solidFill>
                  <a:schemeClr val="tx1"/>
                </a:solidFill>
              </a:rPr>
              <a:t>Ό</a:t>
            </a:r>
            <a:r>
              <a:rPr lang="el-GR" sz="1600" b="1" dirty="0" smtClean="0">
                <a:solidFill>
                  <a:schemeClr val="tx1"/>
                </a:solidFill>
              </a:rPr>
              <a:t>ρου </a:t>
            </a:r>
            <a:r>
              <a:rPr lang="el-GR" sz="1600" b="1" dirty="0">
                <a:solidFill>
                  <a:schemeClr val="tx1"/>
                </a:solidFill>
              </a:rPr>
              <a:t>του βαθμού στα τρία αγωνίσματα με συντελεστή ένα και μισό (1,5</a:t>
            </a:r>
            <a:r>
              <a:rPr lang="el-GR" sz="1600" b="1" dirty="0" smtClean="0">
                <a:solidFill>
                  <a:schemeClr val="tx1"/>
                </a:solidFill>
              </a:rPr>
              <a:t>)</a:t>
            </a:r>
            <a:r>
              <a:rPr lang="el-GR" sz="1600" b="1" dirty="0" smtClean="0">
                <a:solidFill>
                  <a:schemeClr val="tx1"/>
                </a:solidFill>
                <a:effectLst>
                  <a:outerShdw blurRad="38100" dist="38100" dir="2700000" algn="tl">
                    <a:srgbClr val="000000">
                      <a:alpha val="43137"/>
                    </a:srgbClr>
                  </a:outerShdw>
                </a:effectLst>
              </a:rPr>
              <a:t>»</a:t>
            </a:r>
            <a:endParaRPr lang="en-US" sz="1600" b="1" dirty="0">
              <a:solidFill>
                <a:schemeClr val="tx1"/>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a:xfrm>
            <a:off x="4545369" y="6245874"/>
            <a:ext cx="3533549" cy="148683"/>
          </a:xfrm>
        </p:spPr>
        <p:txBody>
          <a:bodyPr/>
          <a:lstStyle/>
          <a:p>
            <a:r>
              <a:rPr lang="el-GR" smtClean="0"/>
              <a:t>ΥΣΕΑ, 31 Οκτωβρίου 2024</a:t>
            </a:r>
            <a:endParaRPr lang="en-GB" dirty="0"/>
          </a:p>
        </p:txBody>
      </p:sp>
    </p:spTree>
    <p:extLst>
      <p:ext uri="{BB962C8B-B14F-4D97-AF65-F5344CB8AC3E}">
        <p14:creationId xmlns:p14="http://schemas.microsoft.com/office/powerpoint/2010/main" val="1945792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1225" y="624110"/>
            <a:ext cx="9783388" cy="1280890"/>
          </a:xfrm>
        </p:spPr>
        <p:txBody>
          <a:bodyPr/>
          <a:lstStyle/>
          <a:p>
            <a:r>
              <a:rPr lang="el-GR" b="1" dirty="0">
                <a:solidFill>
                  <a:schemeClr val="tx1"/>
                </a:solidFill>
                <a:latin typeface="Arial" panose="020B0604020202020204" pitchFamily="34" charset="0"/>
                <a:cs typeface="Arial" panose="020B0604020202020204" pitchFamily="34" charset="0"/>
              </a:rPr>
              <a:t>ΤΡΟΠΟΣ ΕΙΣΑΓΩΓΗΣ </a:t>
            </a:r>
            <a:r>
              <a:rPr lang="el-GR" b="1" dirty="0" smtClean="0">
                <a:solidFill>
                  <a:schemeClr val="tx1"/>
                </a:solidFill>
                <a:latin typeface="Arial" panose="020B0604020202020204" pitchFamily="34" charset="0"/>
                <a:cs typeface="Arial" panose="020B0604020202020204" pitchFamily="34" charset="0"/>
              </a:rPr>
              <a:t>(9)</a:t>
            </a:r>
            <a:endParaRPr lang="el-GR" dirty="0"/>
          </a:p>
        </p:txBody>
      </p:sp>
      <p:sp>
        <p:nvSpPr>
          <p:cNvPr id="3" name="Content Placeholder 2"/>
          <p:cNvSpPr>
            <a:spLocks noGrp="1"/>
          </p:cNvSpPr>
          <p:nvPr>
            <p:ph idx="1"/>
          </p:nvPr>
        </p:nvSpPr>
        <p:spPr>
          <a:xfrm>
            <a:off x="1333948" y="2133600"/>
            <a:ext cx="10170664" cy="3777622"/>
          </a:xfrm>
        </p:spPr>
        <p:txBody>
          <a:bodyPr>
            <a:normAutofit/>
          </a:bodyPr>
          <a:lstStyle/>
          <a:p>
            <a:pPr algn="just"/>
            <a:r>
              <a:rPr lang="el-GR" b="1" dirty="0" smtClean="0">
                <a:solidFill>
                  <a:schemeClr val="tx1"/>
                </a:solidFill>
              </a:rPr>
              <a:t>Οι υποψήφιοι καλούνται να εξασφαλίσουν </a:t>
            </a:r>
            <a:r>
              <a:rPr lang="el-GR" b="1" u="sng" dirty="0" smtClean="0">
                <a:solidFill>
                  <a:schemeClr val="tx1"/>
                </a:solidFill>
              </a:rPr>
              <a:t>τουλάχιστον 10/20 </a:t>
            </a:r>
            <a:r>
              <a:rPr lang="el-GR" b="1" dirty="0" smtClean="0">
                <a:solidFill>
                  <a:schemeClr val="tx1"/>
                </a:solidFill>
              </a:rPr>
              <a:t>στην Εξέταση της «Νεοελληνικής Γλώσσας και Λογοτεχνίας» για να μπορέσουν να διεκδικήσουν θέση στα ΑΕΙ της Ελλάδας με την Κατηγορία των Ελλήνων του Εξωτερικού.</a:t>
            </a:r>
          </a:p>
          <a:p>
            <a:pPr algn="just"/>
            <a:r>
              <a:rPr lang="el-GR" b="1" dirty="0" smtClean="0">
                <a:solidFill>
                  <a:schemeClr val="tx1"/>
                </a:solidFill>
              </a:rPr>
              <a:t>Προκειμένου </a:t>
            </a:r>
            <a:r>
              <a:rPr lang="el-GR" b="1" dirty="0">
                <a:solidFill>
                  <a:schemeClr val="tx1"/>
                </a:solidFill>
              </a:rPr>
              <a:t>για </a:t>
            </a:r>
            <a:r>
              <a:rPr lang="el-GR" b="1" dirty="0" smtClean="0">
                <a:solidFill>
                  <a:schemeClr val="tx1"/>
                </a:solidFill>
              </a:rPr>
              <a:t>Σχολή/Τμήμα για την οποία </a:t>
            </a:r>
            <a:r>
              <a:rPr lang="el-GR" b="1" dirty="0">
                <a:solidFill>
                  <a:schemeClr val="tx1"/>
                </a:solidFill>
              </a:rPr>
              <a:t>απαιτείται εξέταση σε </a:t>
            </a:r>
            <a:r>
              <a:rPr lang="el-GR" b="1" dirty="0" smtClean="0">
                <a:solidFill>
                  <a:schemeClr val="tx1"/>
                </a:solidFill>
              </a:rPr>
              <a:t>Ειδικό Μάθημα</a:t>
            </a:r>
            <a:r>
              <a:rPr lang="el-GR" b="1" dirty="0">
                <a:solidFill>
                  <a:schemeClr val="tx1"/>
                </a:solidFill>
              </a:rPr>
              <a:t>, εκτός της ανωτέρω </a:t>
            </a:r>
            <a:r>
              <a:rPr lang="el-GR" b="1" dirty="0" smtClean="0">
                <a:solidFill>
                  <a:schemeClr val="tx1"/>
                </a:solidFill>
              </a:rPr>
              <a:t>προϋπόθεσης</a:t>
            </a:r>
            <a:r>
              <a:rPr lang="el-GR" b="1" dirty="0">
                <a:solidFill>
                  <a:schemeClr val="tx1"/>
                </a:solidFill>
              </a:rPr>
              <a:t>, απαιτείται να έχει επιτύχει </a:t>
            </a:r>
            <a:r>
              <a:rPr lang="el-GR" b="1" dirty="0" smtClean="0">
                <a:solidFill>
                  <a:schemeClr val="tx1"/>
                </a:solidFill>
              </a:rPr>
              <a:t>βαθμολογία και </a:t>
            </a:r>
            <a:r>
              <a:rPr lang="el-GR" b="1" dirty="0">
                <a:solidFill>
                  <a:schemeClr val="tx1"/>
                </a:solidFill>
              </a:rPr>
              <a:t>στο ειδικό μάθημα τουλάχιστον </a:t>
            </a:r>
            <a:r>
              <a:rPr lang="el-GR" b="1" dirty="0" smtClean="0">
                <a:solidFill>
                  <a:schemeClr val="tx1"/>
                </a:solidFill>
              </a:rPr>
              <a:t>10/20.</a:t>
            </a:r>
          </a:p>
          <a:p>
            <a:pPr algn="just"/>
            <a:r>
              <a:rPr lang="el-GR" b="1" dirty="0">
                <a:solidFill>
                  <a:schemeClr val="tx1"/>
                </a:solidFill>
              </a:rPr>
              <a:t>Για τις </a:t>
            </a:r>
            <a:r>
              <a:rPr lang="el-GR" b="1" dirty="0" smtClean="0">
                <a:solidFill>
                  <a:schemeClr val="tx1"/>
                </a:solidFill>
              </a:rPr>
              <a:t>Σχολές </a:t>
            </a:r>
            <a:r>
              <a:rPr lang="el-GR" b="1" dirty="0">
                <a:solidFill>
                  <a:schemeClr val="tx1"/>
                </a:solidFill>
              </a:rPr>
              <a:t>των Ανώτατων Στρατιωτικών Εκπαιδευτικών Ιδρυμάτων, τις </a:t>
            </a:r>
            <a:r>
              <a:rPr lang="el-GR" b="1" dirty="0">
                <a:solidFill>
                  <a:schemeClr val="tx1"/>
                </a:solidFill>
              </a:rPr>
              <a:t>Σ</a:t>
            </a:r>
            <a:r>
              <a:rPr lang="el-GR" b="1" dirty="0" smtClean="0">
                <a:solidFill>
                  <a:schemeClr val="tx1"/>
                </a:solidFill>
              </a:rPr>
              <a:t>χολές </a:t>
            </a:r>
            <a:r>
              <a:rPr lang="el-GR" b="1" dirty="0">
                <a:solidFill>
                  <a:schemeClr val="tx1"/>
                </a:solidFill>
              </a:rPr>
              <a:t>Υπαξιωματικών των Ενόπλων Δυνάμεων και τις </a:t>
            </a:r>
            <a:r>
              <a:rPr lang="el-GR" b="1" dirty="0" smtClean="0">
                <a:solidFill>
                  <a:schemeClr val="tx1"/>
                </a:solidFill>
              </a:rPr>
              <a:t>Σχολές </a:t>
            </a:r>
            <a:r>
              <a:rPr lang="el-GR" b="1" dirty="0">
                <a:solidFill>
                  <a:schemeClr val="tx1"/>
                </a:solidFill>
              </a:rPr>
              <a:t>της Αστυνομικής Ακαδημίας, όπου απαιτείται εξέταση σε όλα τα μαθήματα μιας από τις </a:t>
            </a:r>
            <a:r>
              <a:rPr lang="el-GR" b="1" dirty="0" smtClean="0">
                <a:solidFill>
                  <a:schemeClr val="tx1"/>
                </a:solidFill>
              </a:rPr>
              <a:t>ομάδες προσανατολισμού, </a:t>
            </a:r>
            <a:r>
              <a:rPr lang="el-GR" b="1" dirty="0" smtClean="0">
                <a:solidFill>
                  <a:schemeClr val="tx1"/>
                </a:solidFill>
              </a:rPr>
              <a:t>πρέπει να εξασφαλίσουν τουλάχιστον τριάντα </a:t>
            </a:r>
            <a:r>
              <a:rPr lang="el-GR" b="1" dirty="0">
                <a:solidFill>
                  <a:schemeClr val="tx1"/>
                </a:solidFill>
              </a:rPr>
              <a:t>πέντε (35) </a:t>
            </a:r>
            <a:r>
              <a:rPr lang="el-GR" b="1" dirty="0" smtClean="0">
                <a:solidFill>
                  <a:schemeClr val="tx1"/>
                </a:solidFill>
              </a:rPr>
              <a:t>μόρια.</a:t>
            </a:r>
            <a:endParaRPr lang="el-GR" b="1" dirty="0">
              <a:solidFill>
                <a:schemeClr val="tx1"/>
              </a:solidFill>
            </a:endParaRPr>
          </a:p>
        </p:txBody>
      </p:sp>
      <p:sp>
        <p:nvSpPr>
          <p:cNvPr id="4" name="Footer Placeholder 3"/>
          <p:cNvSpPr>
            <a:spLocks noGrp="1"/>
          </p:cNvSpPr>
          <p:nvPr>
            <p:ph type="ftr" sz="quarter" idx="11"/>
          </p:nvPr>
        </p:nvSpPr>
        <p:spPr>
          <a:xfrm>
            <a:off x="4493317" y="6139822"/>
            <a:ext cx="2714308" cy="365125"/>
          </a:xfrm>
        </p:spPr>
        <p:txBody>
          <a:bodyPr/>
          <a:lstStyle/>
          <a:p>
            <a:r>
              <a:rPr lang="el-GR" dirty="0" smtClean="0"/>
              <a:t>ΥΣΕΑ, 31 Οκτωβρίου 2024</a:t>
            </a:r>
            <a:endParaRPr lang="en-GB" dirty="0"/>
          </a:p>
        </p:txBody>
      </p:sp>
    </p:spTree>
    <p:extLst>
      <p:ext uri="{BB962C8B-B14F-4D97-AF65-F5344CB8AC3E}">
        <p14:creationId xmlns:p14="http://schemas.microsoft.com/office/powerpoint/2010/main" val="1254779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smtClean="0"/>
              <a:t>ΠΕΡΙΕΧΟΜΕΝΑ</a:t>
            </a:r>
            <a:endParaRPr lang="el-GR" b="1" dirty="0"/>
          </a:p>
        </p:txBody>
      </p:sp>
      <p:sp>
        <p:nvSpPr>
          <p:cNvPr id="3" name="Content Placeholder 2"/>
          <p:cNvSpPr>
            <a:spLocks noGrp="1"/>
          </p:cNvSpPr>
          <p:nvPr>
            <p:ph idx="1"/>
          </p:nvPr>
        </p:nvSpPr>
        <p:spPr>
          <a:xfrm>
            <a:off x="2438605" y="1477383"/>
            <a:ext cx="8915400" cy="3777622"/>
          </a:xfrm>
        </p:spPr>
        <p:txBody>
          <a:bodyPr>
            <a:noAutofit/>
          </a:bodyPr>
          <a:lstStyle/>
          <a:p>
            <a:pPr algn="just"/>
            <a:r>
              <a:rPr lang="el-GR" sz="2200" dirty="0" smtClean="0"/>
              <a:t>Μέρος Α</a:t>
            </a:r>
            <a:r>
              <a:rPr lang="en-US" sz="2200" dirty="0" smtClean="0"/>
              <a:t>: </a:t>
            </a:r>
            <a:r>
              <a:rPr lang="el-GR" sz="2200" dirty="0" smtClean="0"/>
              <a:t>Γενικές καίριες Πληροφορίες </a:t>
            </a:r>
          </a:p>
          <a:p>
            <a:pPr algn="just"/>
            <a:r>
              <a:rPr lang="el-GR" sz="2200" dirty="0" smtClean="0"/>
              <a:t>Μέρος Β</a:t>
            </a:r>
            <a:r>
              <a:rPr lang="en-US" sz="2200" dirty="0" smtClean="0"/>
              <a:t>: </a:t>
            </a:r>
            <a:r>
              <a:rPr lang="el-GR" sz="2200" dirty="0" smtClean="0"/>
              <a:t>Τρόπος Εισαγωγής</a:t>
            </a:r>
          </a:p>
          <a:p>
            <a:pPr algn="just"/>
            <a:r>
              <a:rPr lang="el-GR" sz="2200" dirty="0" smtClean="0"/>
              <a:t>Μέρος Γ</a:t>
            </a:r>
            <a:r>
              <a:rPr lang="en-US" sz="2200" dirty="0" smtClean="0"/>
              <a:t>:</a:t>
            </a:r>
            <a:r>
              <a:rPr lang="el-GR" sz="2200" dirty="0" smtClean="0"/>
              <a:t> Υποβολή Αίτησης – Μηχανογραφικού Δελτίου </a:t>
            </a:r>
          </a:p>
          <a:p>
            <a:pPr algn="just"/>
            <a:r>
              <a:rPr lang="el-GR" sz="2200" dirty="0" smtClean="0"/>
              <a:t>Μέρος Δ</a:t>
            </a:r>
            <a:r>
              <a:rPr lang="en-US" sz="2200" dirty="0" smtClean="0"/>
              <a:t>: </a:t>
            </a:r>
            <a:r>
              <a:rPr lang="el-GR" sz="2200" dirty="0"/>
              <a:t>Διαδικασία Υποβολής Δικαιολογητικών στα ΑΕΙ </a:t>
            </a:r>
            <a:r>
              <a:rPr lang="el-GR" sz="2200" dirty="0" smtClean="0"/>
              <a:t>Ελλάδας</a:t>
            </a:r>
            <a:endParaRPr lang="en-US" sz="2200" dirty="0" smtClean="0"/>
          </a:p>
          <a:p>
            <a:pPr algn="just"/>
            <a:r>
              <a:rPr lang="el-GR" sz="2200" dirty="0" smtClean="0"/>
              <a:t>Μέρος Ε</a:t>
            </a:r>
            <a:r>
              <a:rPr lang="en-US" sz="2200" dirty="0" smtClean="0"/>
              <a:t>: </a:t>
            </a:r>
            <a:r>
              <a:rPr lang="el-GR" sz="2200" dirty="0" smtClean="0"/>
              <a:t>Διαδικασία Εγγραφής στα ΑΕΙ Ελλάδας</a:t>
            </a:r>
          </a:p>
          <a:p>
            <a:pPr algn="just"/>
            <a:r>
              <a:rPr lang="el-GR" sz="2200" dirty="0" smtClean="0"/>
              <a:t>Μέρος </a:t>
            </a:r>
            <a:r>
              <a:rPr lang="el-GR" sz="2200" dirty="0" smtClean="0"/>
              <a:t>Στ’</a:t>
            </a:r>
            <a:r>
              <a:rPr lang="en-US" sz="2200" dirty="0" smtClean="0"/>
              <a:t>: </a:t>
            </a:r>
            <a:r>
              <a:rPr lang="el-GR" sz="2200" dirty="0" smtClean="0"/>
              <a:t>Επισημάνσεις, Χρονοδιάγραμμα, Χρήσιμες Ιστοσελίδες</a:t>
            </a:r>
            <a:endParaRPr lang="el-GR" sz="2200" dirty="0"/>
          </a:p>
        </p:txBody>
      </p:sp>
      <p:sp>
        <p:nvSpPr>
          <p:cNvPr id="4" name="Footer Placeholder 3"/>
          <p:cNvSpPr>
            <a:spLocks noGrp="1"/>
          </p:cNvSpPr>
          <p:nvPr>
            <p:ph type="ftr" sz="quarter" idx="11"/>
          </p:nvPr>
        </p:nvSpPr>
        <p:spPr/>
        <p:txBody>
          <a:bodyPr/>
          <a:lstStyle/>
          <a:p>
            <a:r>
              <a:rPr lang="el-GR" smtClean="0"/>
              <a:t>ΥΣΕΑ, 31 Οκτωβρίου 2024</a:t>
            </a:r>
            <a:endParaRPr lang="en-GB"/>
          </a:p>
        </p:txBody>
      </p:sp>
    </p:spTree>
    <p:extLst>
      <p:ext uri="{BB962C8B-B14F-4D97-AF65-F5344CB8AC3E}">
        <p14:creationId xmlns:p14="http://schemas.microsoft.com/office/powerpoint/2010/main" val="1737985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254" y="669073"/>
            <a:ext cx="9185156" cy="1215484"/>
          </a:xfrm>
        </p:spPr>
        <p:txBody>
          <a:bodyPr>
            <a:normAutofit fontScale="90000"/>
          </a:bodyPr>
          <a:lstStyle/>
          <a:p>
            <a:r>
              <a:rPr lang="el-GR" b="1" dirty="0">
                <a:solidFill>
                  <a:schemeClr val="tx1"/>
                </a:solidFill>
              </a:rPr>
              <a:t>ΥΛΗ ΕΞΕΤΑΖΟΜΕΝΩΝ ΜΑΘΗΜΑΤΩΝ </a:t>
            </a:r>
            <a:r>
              <a:rPr lang="el-GR" b="1" dirty="0" smtClean="0">
                <a:solidFill>
                  <a:schemeClr val="tx1"/>
                </a:solidFill>
              </a:rPr>
              <a:t>(1)</a:t>
            </a:r>
            <a:endParaRPr lang="en-US" b="1" dirty="0">
              <a:solidFill>
                <a:schemeClr val="tx1"/>
              </a:solidFill>
            </a:endParaRPr>
          </a:p>
        </p:txBody>
      </p:sp>
      <p:sp>
        <p:nvSpPr>
          <p:cNvPr id="3" name="Text Placeholder 2"/>
          <p:cNvSpPr>
            <a:spLocks noGrp="1"/>
          </p:cNvSpPr>
          <p:nvPr>
            <p:ph type="body" idx="1"/>
          </p:nvPr>
        </p:nvSpPr>
        <p:spPr>
          <a:xfrm>
            <a:off x="981307" y="2040674"/>
            <a:ext cx="10322582" cy="3534936"/>
          </a:xfrm>
        </p:spPr>
        <p:txBody>
          <a:bodyPr>
            <a:normAutofit/>
          </a:bodyPr>
          <a:lstStyle/>
          <a:p>
            <a:pPr marL="285750" indent="-285750">
              <a:buFont typeface="Arial" panose="020B0604020202020204" pitchFamily="34" charset="0"/>
              <a:buChar char="•"/>
            </a:pPr>
            <a:r>
              <a:rPr lang="el-GR" b="1" cap="none" dirty="0">
                <a:solidFill>
                  <a:schemeClr val="tx1"/>
                </a:solidFill>
                <a:latin typeface="Arial" pitchFamily="34" charset="0"/>
                <a:cs typeface="Arial" pitchFamily="34" charset="0"/>
              </a:rPr>
              <a:t>Για τη </a:t>
            </a:r>
            <a:r>
              <a:rPr lang="el-GR" b="1" u="sng" cap="none" dirty="0">
                <a:solidFill>
                  <a:schemeClr val="tx1"/>
                </a:solidFill>
                <a:latin typeface="Arial" pitchFamily="34" charset="0"/>
                <a:cs typeface="Arial" pitchFamily="34" charset="0"/>
              </a:rPr>
              <a:t>μέχρι στιγμής </a:t>
            </a:r>
            <a:r>
              <a:rPr lang="el-GR" b="1" cap="none" dirty="0">
                <a:solidFill>
                  <a:schemeClr val="tx1"/>
                </a:solidFill>
                <a:latin typeface="Arial" pitchFamily="34" charset="0"/>
                <a:cs typeface="Arial" pitchFamily="34" charset="0"/>
              </a:rPr>
              <a:t>ύλη της Νεοελληνικής Γλώσσας και Λογοτεχνίας αλλά και για την ύλη των Μαθημάτων Προσανατολισμού για όσους θα διεκδικήσουν θέση στις Στρατιωτικές Σχολές ή τις Σχολές Αστυνομικής </a:t>
            </a:r>
            <a:r>
              <a:rPr lang="el-GR" b="1" cap="none" dirty="0" smtClean="0">
                <a:solidFill>
                  <a:schemeClr val="tx1"/>
                </a:solidFill>
                <a:latin typeface="Arial" pitchFamily="34" charset="0"/>
                <a:cs typeface="Arial" pitchFamily="34" charset="0"/>
              </a:rPr>
              <a:t>Ακαδημίας </a:t>
            </a:r>
          </a:p>
          <a:p>
            <a:pPr marL="285750" indent="-285750">
              <a:buFont typeface="Arial" panose="020B0604020202020204" pitchFamily="34" charset="0"/>
              <a:buChar char="•"/>
            </a:pPr>
            <a:r>
              <a:rPr lang="el-GR" b="1" cap="none" dirty="0" smtClean="0">
                <a:solidFill>
                  <a:schemeClr val="tx1"/>
                </a:solidFill>
                <a:latin typeface="Arial" pitchFamily="34" charset="0"/>
                <a:cs typeface="Arial" pitchFamily="34" charset="0"/>
              </a:rPr>
              <a:t>(οι υποψήφιοι να διαβάσουν προσεκτικά τις πληροφορίες)</a:t>
            </a:r>
            <a:r>
              <a:rPr lang="en-US" b="1" cap="none" dirty="0" smtClean="0">
                <a:solidFill>
                  <a:schemeClr val="tx1"/>
                </a:solidFill>
                <a:latin typeface="Arial" pitchFamily="34" charset="0"/>
                <a:cs typeface="Arial" pitchFamily="34" charset="0"/>
              </a:rPr>
              <a:t>: </a:t>
            </a:r>
            <a:endParaRPr lang="el-GR" b="1" cap="none" dirty="0" smtClean="0">
              <a:solidFill>
                <a:schemeClr val="tx1"/>
              </a:solidFill>
              <a:latin typeface="Arial" pitchFamily="34" charset="0"/>
              <a:cs typeface="Arial" pitchFamily="34" charset="0"/>
            </a:endParaRPr>
          </a:p>
          <a:p>
            <a:r>
              <a:rPr lang="en-US" b="1" dirty="0">
                <a:solidFill>
                  <a:schemeClr val="tx1"/>
                </a:solidFill>
                <a:latin typeface="Arial" pitchFamily="34" charset="0"/>
                <a:cs typeface="Arial" pitchFamily="34" charset="0"/>
                <a:hlinkClick r:id="rId2"/>
              </a:rPr>
              <a:t>https://www.minedu.gov.gr/publications/docs2023/%CE%A6%CE%95%CE%9A_%</a:t>
            </a:r>
            <a:r>
              <a:rPr lang="en-US" b="1" dirty="0" smtClean="0">
                <a:solidFill>
                  <a:schemeClr val="tx1"/>
                </a:solidFill>
                <a:latin typeface="Arial" pitchFamily="34" charset="0"/>
                <a:cs typeface="Arial" pitchFamily="34" charset="0"/>
                <a:hlinkClick r:id="rId2"/>
              </a:rPr>
              <a:t>CE%92_4289_22_07_2024.pdf</a:t>
            </a:r>
            <a:r>
              <a:rPr lang="el-GR" b="1" dirty="0" smtClean="0">
                <a:solidFill>
                  <a:schemeClr val="tx1"/>
                </a:solidFill>
                <a:latin typeface="Arial" pitchFamily="34" charset="0"/>
                <a:cs typeface="Arial" pitchFamily="34" charset="0"/>
              </a:rPr>
              <a:t> </a:t>
            </a:r>
            <a:endParaRPr lang="el-GR" b="1" cap="none" dirty="0" smtClean="0">
              <a:solidFill>
                <a:schemeClr val="tx1"/>
              </a:solidFill>
              <a:latin typeface="Arial" pitchFamily="34" charset="0"/>
              <a:cs typeface="Arial" pitchFamily="34" charset="0"/>
            </a:endParaRPr>
          </a:p>
          <a:p>
            <a:pPr marL="285750" indent="-285750">
              <a:buFont typeface="Arial" panose="020B0604020202020204" pitchFamily="34" charset="0"/>
              <a:buChar char="•"/>
            </a:pPr>
            <a:r>
              <a:rPr lang="el-GR" b="1" cap="none" dirty="0" smtClean="0">
                <a:solidFill>
                  <a:schemeClr val="tx1"/>
                </a:solidFill>
                <a:latin typeface="Arial" pitchFamily="34" charset="0"/>
                <a:cs typeface="Arial" pitchFamily="34" charset="0"/>
              </a:rPr>
              <a:t>Ύλη </a:t>
            </a:r>
            <a:r>
              <a:rPr lang="el-GR" b="1" cap="none" dirty="0">
                <a:solidFill>
                  <a:schemeClr val="tx1"/>
                </a:solidFill>
                <a:latin typeface="Arial" pitchFamily="34" charset="0"/>
                <a:cs typeface="Arial" pitchFamily="34" charset="0"/>
              </a:rPr>
              <a:t>για υποψηφίους Μουσικών Σπουδών</a:t>
            </a:r>
            <a:r>
              <a:rPr lang="en-US" b="1" cap="none" dirty="0">
                <a:solidFill>
                  <a:schemeClr val="tx1"/>
                </a:solidFill>
                <a:latin typeface="Arial" pitchFamily="34" charset="0"/>
                <a:cs typeface="Arial" pitchFamily="34" charset="0"/>
              </a:rPr>
              <a:t>: </a:t>
            </a:r>
            <a:r>
              <a:rPr lang="en-US" b="1" dirty="0">
                <a:solidFill>
                  <a:schemeClr val="tx1"/>
                </a:solidFill>
                <a:latin typeface="Arial" pitchFamily="34" charset="0"/>
                <a:cs typeface="Arial" pitchFamily="34" charset="0"/>
                <a:hlinkClick r:id="rId3"/>
              </a:rPr>
              <a:t>https://</a:t>
            </a:r>
            <a:r>
              <a:rPr lang="en-US" b="1" dirty="0" smtClean="0">
                <a:solidFill>
                  <a:schemeClr val="tx1"/>
                </a:solidFill>
                <a:latin typeface="Arial" pitchFamily="34" charset="0"/>
                <a:cs typeface="Arial" pitchFamily="34" charset="0"/>
                <a:hlinkClick r:id="rId3"/>
              </a:rPr>
              <a:t>aeitei.gr/pdf/mixanografiko-eksoterikou-2024.pdf</a:t>
            </a:r>
            <a:r>
              <a:rPr lang="el-GR" b="1" dirty="0" smtClean="0">
                <a:solidFill>
                  <a:schemeClr val="tx1"/>
                </a:solidFill>
                <a:latin typeface="Arial" pitchFamily="34" charset="0"/>
                <a:cs typeface="Arial" pitchFamily="34" charset="0"/>
              </a:rPr>
              <a:t> (</a:t>
            </a:r>
            <a:r>
              <a:rPr lang="el-GR" b="1" dirty="0" err="1" smtClean="0">
                <a:solidFill>
                  <a:schemeClr val="tx1"/>
                </a:solidFill>
                <a:latin typeface="Arial" pitchFamily="34" charset="0"/>
                <a:cs typeface="Arial" pitchFamily="34" charset="0"/>
              </a:rPr>
              <a:t>σσ</a:t>
            </a:r>
            <a:r>
              <a:rPr lang="el-GR" b="1" dirty="0" smtClean="0">
                <a:solidFill>
                  <a:schemeClr val="tx1"/>
                </a:solidFill>
                <a:latin typeface="Arial" pitchFamily="34" charset="0"/>
                <a:cs typeface="Arial" pitchFamily="34" charset="0"/>
              </a:rPr>
              <a:t> 19-22)</a:t>
            </a:r>
            <a:endParaRPr lang="en-US" dirty="0"/>
          </a:p>
        </p:txBody>
      </p:sp>
      <p:sp>
        <p:nvSpPr>
          <p:cNvPr id="4" name="Footer Placeholder 3"/>
          <p:cNvSpPr>
            <a:spLocks noGrp="1"/>
          </p:cNvSpPr>
          <p:nvPr>
            <p:ph type="ftr" sz="quarter" idx="11"/>
          </p:nvPr>
        </p:nvSpPr>
        <p:spPr>
          <a:xfrm>
            <a:off x="4087905" y="6135808"/>
            <a:ext cx="2183803" cy="365125"/>
          </a:xfrm>
        </p:spPr>
        <p:txBody>
          <a:bodyPr/>
          <a:lstStyle/>
          <a:p>
            <a:r>
              <a:rPr lang="el-GR" dirty="0" smtClean="0"/>
              <a:t>ΥΣΕΑ, 31 Οκτωβρίου 2024</a:t>
            </a:r>
            <a:endParaRPr lang="en-GB" dirty="0"/>
          </a:p>
        </p:txBody>
      </p:sp>
    </p:spTree>
    <p:extLst>
      <p:ext uri="{BB962C8B-B14F-4D97-AF65-F5344CB8AC3E}">
        <p14:creationId xmlns:p14="http://schemas.microsoft.com/office/powerpoint/2010/main" val="2981230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9229" y="545091"/>
            <a:ext cx="9006737" cy="799615"/>
          </a:xfrm>
        </p:spPr>
        <p:txBody>
          <a:bodyPr>
            <a:normAutofit fontScale="90000"/>
          </a:bodyPr>
          <a:lstStyle/>
          <a:p>
            <a:r>
              <a:rPr lang="el-GR" b="1" dirty="0">
                <a:solidFill>
                  <a:schemeClr val="tx1"/>
                </a:solidFill>
              </a:rPr>
              <a:t>ΥΛΗ ΕΞΕΤΑΖΟΜΕΝΩΝ ΜΑΘΗΜΑΤΩΝ </a:t>
            </a:r>
            <a:r>
              <a:rPr lang="el-GR" b="1" dirty="0" smtClean="0">
                <a:solidFill>
                  <a:schemeClr val="tx1"/>
                </a:solidFill>
              </a:rPr>
              <a:t>(2)</a:t>
            </a:r>
            <a:endParaRPr lang="en-US" b="1" dirty="0">
              <a:solidFill>
                <a:schemeClr val="tx1"/>
              </a:solidFill>
            </a:endParaRPr>
          </a:p>
        </p:txBody>
      </p:sp>
      <p:sp>
        <p:nvSpPr>
          <p:cNvPr id="3" name="Text Placeholder 2"/>
          <p:cNvSpPr>
            <a:spLocks noGrp="1"/>
          </p:cNvSpPr>
          <p:nvPr>
            <p:ph type="body" idx="1"/>
          </p:nvPr>
        </p:nvSpPr>
        <p:spPr>
          <a:xfrm>
            <a:off x="1366221" y="1344706"/>
            <a:ext cx="10252038" cy="5314278"/>
          </a:xfrm>
        </p:spPr>
        <p:txBody>
          <a:bodyPr>
            <a:normAutofit fontScale="85000" lnSpcReduction="20000"/>
          </a:bodyPr>
          <a:lstStyle/>
          <a:p>
            <a:pPr marL="285750" indent="-285750">
              <a:buFont typeface="Arial" panose="020B0604020202020204" pitchFamily="34" charset="0"/>
              <a:buChar char="•"/>
            </a:pPr>
            <a:r>
              <a:rPr lang="el-GR" sz="22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Ειδικό μάθημα </a:t>
            </a:r>
            <a:r>
              <a:rPr lang="en-US" sz="22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l-GR" sz="2200" b="1" dirty="0">
                <a:solidFill>
                  <a:schemeClr val="tx1"/>
                </a:solidFill>
                <a:effectLst>
                  <a:outerShdw blurRad="38100" dist="38100" dir="2700000" algn="tl">
                    <a:srgbClr val="000000">
                      <a:alpha val="43137"/>
                    </a:srgbClr>
                  </a:outerShdw>
                </a:effectLst>
                <a:latin typeface="Arial" pitchFamily="34" charset="0"/>
                <a:cs typeface="Arial" pitchFamily="34" charset="0"/>
              </a:rPr>
              <a:t>Ξ</a:t>
            </a:r>
            <a:r>
              <a:rPr lang="el-GR" sz="22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ένη γλώσσα</a:t>
            </a:r>
            <a:r>
              <a:rPr lang="en-US" sz="22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a:t>
            </a:r>
            <a:endParaRPr lang="en-US" sz="2200" b="1" cap="none"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a:p>
            <a:pPr algn="just"/>
            <a:r>
              <a:rPr lang="el-GR" b="1" dirty="0">
                <a:solidFill>
                  <a:schemeClr val="tx1"/>
                </a:solidFill>
              </a:rPr>
              <a:t>Η εξέταση στην ξένη γλώσσα (αγγλικά, γαλλικά, γερμανικά, ιταλικά, ισπανικά) γίνεται ως εξής:</a:t>
            </a:r>
          </a:p>
          <a:p>
            <a:pPr algn="just"/>
            <a:r>
              <a:rPr lang="el-GR" b="1" dirty="0">
                <a:solidFill>
                  <a:schemeClr val="tx1"/>
                </a:solidFill>
              </a:rPr>
              <a:t>Δίνεται στους υποψήφιους αυθεντικό κείμενο έκτασης περίπου 330-370 λέξεων. Στον αριθμό αυτό </a:t>
            </a:r>
            <a:r>
              <a:rPr lang="el-GR" b="1" dirty="0" err="1">
                <a:solidFill>
                  <a:schemeClr val="tx1"/>
                </a:solidFill>
              </a:rPr>
              <a:t>προσμετρούνται</a:t>
            </a:r>
            <a:r>
              <a:rPr lang="el-GR" b="1" dirty="0">
                <a:solidFill>
                  <a:schemeClr val="tx1"/>
                </a:solidFill>
              </a:rPr>
              <a:t> όλες οι λέξεις συμπεριλαμβανομένων των άρθρων, των προθέσεων, των συνδέσμων κ.λπ.</a:t>
            </a:r>
          </a:p>
          <a:p>
            <a:pPr algn="just"/>
            <a:r>
              <a:rPr lang="el-GR" b="1" dirty="0">
                <a:solidFill>
                  <a:schemeClr val="tx1"/>
                </a:solidFill>
              </a:rPr>
              <a:t>Οι εξεταζόμενοι καλούνται :</a:t>
            </a:r>
          </a:p>
          <a:p>
            <a:pPr algn="just"/>
            <a:r>
              <a:rPr lang="el-GR" b="1" dirty="0">
                <a:solidFill>
                  <a:schemeClr val="tx1"/>
                </a:solidFill>
              </a:rPr>
              <a:t>Α) </a:t>
            </a:r>
            <a:r>
              <a:rPr lang="en-US" b="1" dirty="0">
                <a:solidFill>
                  <a:schemeClr val="tx1"/>
                </a:solidFill>
              </a:rPr>
              <a:t>N</a:t>
            </a:r>
            <a:r>
              <a:rPr lang="el-GR" b="1" dirty="0">
                <a:solidFill>
                  <a:schemeClr val="tx1"/>
                </a:solidFill>
              </a:rPr>
              <a:t>α απαντήσουν στη ξένη γλώσσα :</a:t>
            </a:r>
          </a:p>
          <a:p>
            <a:pPr algn="just"/>
            <a:r>
              <a:rPr lang="el-GR" b="1" dirty="0">
                <a:solidFill>
                  <a:schemeClr val="tx1"/>
                </a:solidFill>
              </a:rPr>
              <a:t> α) σε τρεις-τέσσερις (3-4) ερωτήσεις που απαιτούν μια «σύντομη απάντηση». Με τις ερωτήσεις αυτές ελέγχεται η ικανότητα του υποψηφίου να κατανοεί το γενικό νόημα του κειμένου (δηλαδή ποιος γράφει σε ποιον και για ποιο σκοπό, πού δημοσιεύεται το κείμενο, κ.λπ.).</a:t>
            </a:r>
          </a:p>
          <a:p>
            <a:pPr algn="just"/>
            <a:r>
              <a:rPr lang="el-GR" b="1" dirty="0">
                <a:solidFill>
                  <a:schemeClr val="tx1"/>
                </a:solidFill>
              </a:rPr>
              <a:t> β) σε ερωτήσεις τύπου «πολλαπλής επιλογής», δηλαδή ερωτήσεις που απαιτούν από τον υποψήφιο να επιλέξει μεταξύ τριών (3) δυνατών απαντήσεων. Με τις ερωτήσεις αυτές ελέγχεται η ικανότητα του υποψηφίου να κατανοεί επιμέρους νοήματα του κειμένου.</a:t>
            </a:r>
          </a:p>
          <a:p>
            <a:pPr algn="just"/>
            <a:r>
              <a:rPr lang="el-GR" b="1" dirty="0">
                <a:solidFill>
                  <a:schemeClr val="tx1"/>
                </a:solidFill>
              </a:rPr>
              <a:t>Β) Να απαντήσουν σε τρεις ασκήσεις με στόχο τον έλεγχο της ικανότητας του υποψηφίου να χρησιμοποιεί τη γλώσσα με τρόπο ορθό και κατάλληλο για την κάθε περίσταση.</a:t>
            </a:r>
          </a:p>
          <a:p>
            <a:pPr algn="just"/>
            <a:r>
              <a:rPr lang="el-GR" b="1" dirty="0">
                <a:solidFill>
                  <a:schemeClr val="tx1"/>
                </a:solidFill>
              </a:rPr>
              <a:t>Γ) Να συνθέσουν ένα γραπτό κείμενο στη ξένη γλώσσα 180-200 λέξεων. Στον αριθμό αυτό </a:t>
            </a:r>
            <a:r>
              <a:rPr lang="el-GR" b="1" dirty="0" err="1">
                <a:solidFill>
                  <a:schemeClr val="tx1"/>
                </a:solidFill>
              </a:rPr>
              <a:t>προσμετρούνται</a:t>
            </a:r>
            <a:r>
              <a:rPr lang="el-GR" b="1" dirty="0">
                <a:solidFill>
                  <a:schemeClr val="tx1"/>
                </a:solidFill>
              </a:rPr>
              <a:t> όλες οι λέξεις συμπεριλαμβανομένων των άρθρων, των προθέσεων, των συνδέσμων, κ.λπ. Το θέμα διατυπώνεται κατά τέτοιον τρόπο ώστε να προσδιορίζεται με σαφήνεια ποιος, σε ποιον, για ποιο πράγμα και για ποιον σκοπό γράφει.</a:t>
            </a:r>
          </a:p>
          <a:p>
            <a:endParaRPr lang="en-US" dirty="0"/>
          </a:p>
        </p:txBody>
      </p:sp>
      <p:sp>
        <p:nvSpPr>
          <p:cNvPr id="4" name="Footer Placeholder 3"/>
          <p:cNvSpPr>
            <a:spLocks noGrp="1"/>
          </p:cNvSpPr>
          <p:nvPr>
            <p:ph type="ftr" sz="quarter" idx="11"/>
          </p:nvPr>
        </p:nvSpPr>
        <p:spPr/>
        <p:txBody>
          <a:bodyPr/>
          <a:lstStyle/>
          <a:p>
            <a:r>
              <a:rPr lang="el-GR" smtClean="0"/>
              <a:t>ΥΣΕΑ, 31 Οκτωβρίου 2024</a:t>
            </a:r>
            <a:endParaRPr lang="en-GB" dirty="0"/>
          </a:p>
        </p:txBody>
      </p:sp>
    </p:spTree>
    <p:extLst>
      <p:ext uri="{BB962C8B-B14F-4D97-AF65-F5344CB8AC3E}">
        <p14:creationId xmlns:p14="http://schemas.microsoft.com/office/powerpoint/2010/main" val="3433989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9229" y="545091"/>
            <a:ext cx="9006737" cy="1215484"/>
          </a:xfrm>
        </p:spPr>
        <p:txBody>
          <a:bodyPr>
            <a:normAutofit fontScale="90000"/>
          </a:bodyPr>
          <a:lstStyle/>
          <a:p>
            <a:r>
              <a:rPr lang="el-GR" b="1" dirty="0">
                <a:solidFill>
                  <a:schemeClr val="tx1"/>
                </a:solidFill>
              </a:rPr>
              <a:t>ΥΛΗ ΕΞΕΤΑΖΟΜΕΝΩΝ ΜΑΘΗΜΑΤΩΝ </a:t>
            </a:r>
            <a:r>
              <a:rPr lang="el-GR" b="1" dirty="0" smtClean="0">
                <a:solidFill>
                  <a:schemeClr val="tx1"/>
                </a:solidFill>
              </a:rPr>
              <a:t>(3)</a:t>
            </a:r>
            <a:endParaRPr lang="en-US" b="1" dirty="0">
              <a:solidFill>
                <a:schemeClr val="tx1"/>
              </a:solidFill>
            </a:endParaRPr>
          </a:p>
        </p:txBody>
      </p:sp>
      <p:sp>
        <p:nvSpPr>
          <p:cNvPr id="3" name="Text Placeholder 2"/>
          <p:cNvSpPr>
            <a:spLocks noGrp="1"/>
          </p:cNvSpPr>
          <p:nvPr>
            <p:ph type="body" idx="1"/>
          </p:nvPr>
        </p:nvSpPr>
        <p:spPr>
          <a:xfrm>
            <a:off x="1639229" y="1918010"/>
            <a:ext cx="9690409" cy="4371277"/>
          </a:xfrm>
        </p:spPr>
        <p:txBody>
          <a:bodyPr>
            <a:normAutofit/>
          </a:bodyPr>
          <a:lstStyle/>
          <a:p>
            <a:pPr marL="342900" indent="-342900" algn="just">
              <a:buFont typeface="Arial" panose="020B0604020202020204" pitchFamily="34" charset="0"/>
              <a:buChar char="•"/>
            </a:pPr>
            <a:r>
              <a:rPr lang="el-GR" b="1" dirty="0" smtClean="0">
                <a:solidFill>
                  <a:schemeClr val="tx1"/>
                </a:solidFill>
              </a:rPr>
              <a:t>Ειδικό Μάθημα - Ελεύθερο </a:t>
            </a:r>
            <a:r>
              <a:rPr lang="el-GR" b="1" dirty="0">
                <a:solidFill>
                  <a:schemeClr val="tx1"/>
                </a:solidFill>
              </a:rPr>
              <a:t>Σ</a:t>
            </a:r>
            <a:r>
              <a:rPr lang="el-GR" b="1" dirty="0" smtClean="0">
                <a:solidFill>
                  <a:schemeClr val="tx1"/>
                </a:solidFill>
              </a:rPr>
              <a:t>χέδιο και Γραμμικό </a:t>
            </a:r>
            <a:r>
              <a:rPr lang="el-GR" b="1" dirty="0">
                <a:solidFill>
                  <a:schemeClr val="tx1"/>
                </a:solidFill>
              </a:rPr>
              <a:t>Σ</a:t>
            </a:r>
            <a:r>
              <a:rPr lang="el-GR" b="1" dirty="0" smtClean="0">
                <a:solidFill>
                  <a:schemeClr val="tx1"/>
                </a:solidFill>
              </a:rPr>
              <a:t>χέδιο:</a:t>
            </a:r>
            <a:endParaRPr lang="el-GR" b="1" dirty="0">
              <a:solidFill>
                <a:schemeClr val="tx1"/>
              </a:solidFill>
            </a:endParaRPr>
          </a:p>
          <a:p>
            <a:pPr algn="just"/>
            <a:r>
              <a:rPr lang="el-GR" b="1" dirty="0">
                <a:solidFill>
                  <a:schemeClr val="tx1"/>
                </a:solidFill>
              </a:rPr>
              <a:t>α) Η εξέταση στο </a:t>
            </a:r>
            <a:r>
              <a:rPr lang="el-GR" b="1" dirty="0" smtClean="0">
                <a:solidFill>
                  <a:schemeClr val="tx1"/>
                </a:solidFill>
              </a:rPr>
              <a:t>Ελεύθερο </a:t>
            </a:r>
            <a:r>
              <a:rPr lang="el-GR" b="1" dirty="0">
                <a:solidFill>
                  <a:schemeClr val="tx1"/>
                </a:solidFill>
              </a:rPr>
              <a:t>Σ</a:t>
            </a:r>
            <a:r>
              <a:rPr lang="el-GR" b="1" dirty="0" smtClean="0">
                <a:solidFill>
                  <a:schemeClr val="tx1"/>
                </a:solidFill>
              </a:rPr>
              <a:t>χέδιο </a:t>
            </a:r>
            <a:r>
              <a:rPr lang="el-GR" b="1" dirty="0">
                <a:solidFill>
                  <a:schemeClr val="tx1"/>
                </a:solidFill>
              </a:rPr>
              <a:t>περιλαμβάνει ελεύθερη σχεδίαση αντικειμένων, που τοποθετούνται πάνω σε βάθρο, και επιδιώκεται η εξακρίβωση της ικανότητας του υποψηφίου να αποδίδει και να εκφράζει τα χαρακτηριστικά μορφικά γνωρίσματα του θέματος, που δίνεται για σχεδίαση</a:t>
            </a:r>
            <a:r>
              <a:rPr lang="el-GR" b="1" dirty="0" smtClean="0">
                <a:solidFill>
                  <a:schemeClr val="tx1"/>
                </a:solidFill>
              </a:rPr>
              <a:t>.</a:t>
            </a:r>
          </a:p>
          <a:p>
            <a:pPr algn="just"/>
            <a:endParaRPr lang="el-GR" b="1" dirty="0">
              <a:solidFill>
                <a:schemeClr val="tx1"/>
              </a:solidFill>
            </a:endParaRPr>
          </a:p>
          <a:p>
            <a:pPr algn="just"/>
            <a:r>
              <a:rPr lang="el-GR" b="1" dirty="0">
                <a:solidFill>
                  <a:schemeClr val="tx1"/>
                </a:solidFill>
              </a:rPr>
              <a:t>β) Η εξέταση στο </a:t>
            </a:r>
            <a:r>
              <a:rPr lang="el-GR" b="1" dirty="0" smtClean="0">
                <a:solidFill>
                  <a:schemeClr val="tx1"/>
                </a:solidFill>
              </a:rPr>
              <a:t>Γραμμικό </a:t>
            </a:r>
            <a:r>
              <a:rPr lang="el-GR" b="1" dirty="0">
                <a:solidFill>
                  <a:schemeClr val="tx1"/>
                </a:solidFill>
              </a:rPr>
              <a:t>Σ</a:t>
            </a:r>
            <a:r>
              <a:rPr lang="el-GR" b="1" dirty="0" smtClean="0">
                <a:solidFill>
                  <a:schemeClr val="tx1"/>
                </a:solidFill>
              </a:rPr>
              <a:t>χέδιο </a:t>
            </a:r>
            <a:r>
              <a:rPr lang="el-GR" b="1" dirty="0">
                <a:solidFill>
                  <a:schemeClr val="tx1"/>
                </a:solidFill>
              </a:rPr>
              <a:t>περιλαμβάνει σχεδίαση γεωμετρικών σχημάτων και μορφών, τα οποία δίνονται στον πίνακα ή σε φύλλο χαρτιού, και επιδιώκεται η εξακρίβωση της ικανότητας του υποψηφίου για σχεδίαση με ακρίβεια και καθαρότητα.</a:t>
            </a:r>
          </a:p>
          <a:p>
            <a:endParaRPr lang="en-US" dirty="0"/>
          </a:p>
        </p:txBody>
      </p:sp>
      <p:sp>
        <p:nvSpPr>
          <p:cNvPr id="4" name="Footer Placeholder 3"/>
          <p:cNvSpPr>
            <a:spLocks noGrp="1"/>
          </p:cNvSpPr>
          <p:nvPr>
            <p:ph type="ftr" sz="quarter" idx="11"/>
          </p:nvPr>
        </p:nvSpPr>
        <p:spPr>
          <a:xfrm>
            <a:off x="5400339" y="6135808"/>
            <a:ext cx="1731981" cy="365125"/>
          </a:xfrm>
        </p:spPr>
        <p:txBody>
          <a:bodyPr/>
          <a:lstStyle/>
          <a:p>
            <a:r>
              <a:rPr lang="el-GR" dirty="0" smtClean="0"/>
              <a:t>ΥΣΕΑ, 31 Οκτωβρίου 2024</a:t>
            </a:r>
            <a:endParaRPr lang="en-GB" dirty="0"/>
          </a:p>
        </p:txBody>
      </p:sp>
    </p:spTree>
    <p:extLst>
      <p:ext uri="{BB962C8B-B14F-4D97-AF65-F5344CB8AC3E}">
        <p14:creationId xmlns:p14="http://schemas.microsoft.com/office/powerpoint/2010/main" val="4209458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899" y="189571"/>
            <a:ext cx="10036098" cy="925551"/>
          </a:xfrm>
        </p:spPr>
        <p:txBody>
          <a:bodyPr>
            <a:normAutofit/>
          </a:bodyPr>
          <a:lstStyle/>
          <a:p>
            <a:r>
              <a:rPr lang="el-GR" sz="3200" b="1" dirty="0" smtClean="0">
                <a:solidFill>
                  <a:srgbClr val="0F371B"/>
                </a:solidFill>
                <a:latin typeface="Arial" panose="020B0604020202020204" pitchFamily="34" charset="0"/>
                <a:cs typeface="Arial" panose="020B0604020202020204" pitchFamily="34" charset="0"/>
              </a:rPr>
              <a:t>ΔΙΕΞΑΓΩΓΗ ΕΞΕΤΑΣΕΩΝ</a:t>
            </a:r>
            <a:endParaRPr lang="en-US" sz="3200" b="1" dirty="0">
              <a:solidFill>
                <a:srgbClr val="0F371B"/>
              </a:solidFill>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a:xfrm>
            <a:off x="5077609" y="6135808"/>
            <a:ext cx="5131602" cy="365125"/>
          </a:xfrm>
        </p:spPr>
        <p:txBody>
          <a:bodyPr/>
          <a:lstStyle/>
          <a:p>
            <a:r>
              <a:rPr lang="el-GR" smtClean="0"/>
              <a:t>ΥΣΕΑ, 31 Οκτωβρίου 2024</a:t>
            </a:r>
            <a:endParaRPr lang="en-GB" dirty="0"/>
          </a:p>
        </p:txBody>
      </p:sp>
      <p:sp>
        <p:nvSpPr>
          <p:cNvPr id="4" name="Rectangle 3"/>
          <p:cNvSpPr/>
          <p:nvPr/>
        </p:nvSpPr>
        <p:spPr>
          <a:xfrm>
            <a:off x="434899" y="1215320"/>
            <a:ext cx="10482145" cy="4659737"/>
          </a:xfrm>
          <a:prstGeom prst="rect">
            <a:avLst/>
          </a:prstGeom>
        </p:spPr>
        <p:txBody>
          <a:bodyPr wrap="square">
            <a:spAutoFit/>
          </a:bodyPr>
          <a:lstStyle/>
          <a:p>
            <a:pPr algn="just"/>
            <a:r>
              <a:rPr lang="el-GR" sz="2800" b="1" dirty="0">
                <a:latin typeface="Arial" panose="020B0604020202020204" pitchFamily="34" charset="0"/>
                <a:cs typeface="Arial" panose="020B0604020202020204" pitchFamily="34" charset="0"/>
              </a:rPr>
              <a:t>Οι Εξετάσεις σε όλα τα μαθήματα διενεργούνται τον Σεπτέμβριο στην Αθήνα και στη Θεσσαλονίκη σύμφωνα με τη Δήλωση του υποψηφίου.</a:t>
            </a:r>
          </a:p>
          <a:p>
            <a:endParaRPr lang="el-GR" sz="2800" b="1" dirty="0">
              <a:latin typeface="Arial" panose="020B0604020202020204" pitchFamily="34" charset="0"/>
              <a:cs typeface="Arial" panose="020B0604020202020204" pitchFamily="34" charset="0"/>
            </a:endParaRPr>
          </a:p>
          <a:p>
            <a:r>
              <a:rPr lang="el-GR" sz="2800" b="1" dirty="0">
                <a:latin typeface="Arial" panose="020B0604020202020204" pitchFamily="34" charset="0"/>
                <a:cs typeface="Arial" panose="020B0604020202020204" pitchFamily="34" charset="0"/>
              </a:rPr>
              <a:t>Το Πρόγραμμα των Εξετάσεων ανακοινώνεται στην ιστοσελίδα του Υπουργείου </a:t>
            </a:r>
            <a:r>
              <a:rPr lang="el-GR" sz="2800" b="1" dirty="0" smtClean="0">
                <a:latin typeface="Arial" panose="020B0604020202020204" pitchFamily="34" charset="0"/>
                <a:cs typeface="Arial" panose="020B0604020202020204" pitchFamily="34" charset="0"/>
              </a:rPr>
              <a:t>Παιδείας, Θρησκευμάτων και Αθλητισμού</a:t>
            </a:r>
            <a:endParaRPr lang="el-GR" sz="2800" b="1" dirty="0">
              <a:latin typeface="Arial" panose="020B0604020202020204" pitchFamily="34" charset="0"/>
              <a:cs typeface="Arial" panose="020B0604020202020204" pitchFamily="34" charset="0"/>
            </a:endParaRPr>
          </a:p>
          <a:p>
            <a:endParaRPr lang="el-GR" sz="2800" b="1" dirty="0">
              <a:solidFill>
                <a:srgbClr val="134770"/>
              </a:solidFill>
              <a:latin typeface="Arial" panose="020B0604020202020204" pitchFamily="34" charset="0"/>
              <a:cs typeface="Arial" panose="020B0604020202020204" pitchFamily="34" charset="0"/>
            </a:endParaRPr>
          </a:p>
          <a:p>
            <a:pPr marL="109728" lvl="0" algn="just">
              <a:lnSpc>
                <a:spcPct val="80000"/>
              </a:lnSpc>
              <a:buSzPts val="1700"/>
            </a:pPr>
            <a:r>
              <a:rPr lang="el-GR" sz="2800" b="1" u="sng" dirty="0">
                <a:solidFill>
                  <a:schemeClr val="hlink"/>
                </a:solidFill>
                <a:latin typeface="Arial"/>
                <a:ea typeface="Arial"/>
                <a:cs typeface="Arial"/>
                <a:sym typeface="Arial"/>
                <a:hlinkClick r:id="rId2"/>
              </a:rPr>
              <a:t>www.minedu.gov.gr</a:t>
            </a:r>
            <a:r>
              <a:rPr lang="el-GR" sz="2800" b="1" u="sng" dirty="0">
                <a:solidFill>
                  <a:schemeClr val="hlink"/>
                </a:solidFill>
                <a:latin typeface="Arial"/>
                <a:ea typeface="Arial"/>
                <a:cs typeface="Arial"/>
                <a:sym typeface="Arial"/>
              </a:rPr>
              <a:t>:</a:t>
            </a:r>
            <a:r>
              <a:rPr lang="el-GR" sz="2800" dirty="0">
                <a:latin typeface="Arial"/>
                <a:ea typeface="Arial"/>
                <a:cs typeface="Arial"/>
                <a:sym typeface="Arial"/>
              </a:rPr>
              <a:t> </a:t>
            </a:r>
            <a:r>
              <a:rPr lang="el-GR" sz="2800" b="1" dirty="0">
                <a:latin typeface="Arial"/>
                <a:ea typeface="Arial"/>
                <a:cs typeface="Arial"/>
                <a:sym typeface="Arial"/>
              </a:rPr>
              <a:t>ΕΚΠΑΙΔΕΥΣΗ</a:t>
            </a:r>
            <a:r>
              <a:rPr lang="el-GR" sz="2800" b="1" dirty="0">
                <a:latin typeface="Arial" pitchFamily="34" charset="0"/>
                <a:cs typeface="Arial" pitchFamily="34" charset="0"/>
              </a:rPr>
              <a:t> </a:t>
            </a:r>
            <a:r>
              <a:rPr lang="el-GR" sz="2800" b="1" dirty="0">
                <a:effectLst>
                  <a:outerShdw blurRad="38100" dist="38100" dir="2700000" algn="tl">
                    <a:srgbClr val="000000">
                      <a:alpha val="43137"/>
                    </a:srgbClr>
                  </a:outerShdw>
                </a:effectLst>
                <a:latin typeface="Arial" pitchFamily="34" charset="0"/>
                <a:cs typeface="Arial" pitchFamily="34" charset="0"/>
              </a:rPr>
              <a:t>→</a:t>
            </a:r>
            <a:r>
              <a:rPr lang="el-GR" sz="2800" dirty="0">
                <a:latin typeface="Arial"/>
                <a:ea typeface="Arial"/>
                <a:cs typeface="Arial"/>
                <a:sym typeface="Arial"/>
              </a:rPr>
              <a:t> </a:t>
            </a:r>
            <a:r>
              <a:rPr lang="el-GR" sz="2800" b="1" dirty="0" smtClean="0">
                <a:latin typeface="Arial"/>
                <a:ea typeface="Arial"/>
                <a:cs typeface="Arial"/>
                <a:sym typeface="Arial"/>
              </a:rPr>
              <a:t>Εξετάσεις </a:t>
            </a:r>
            <a:r>
              <a:rPr lang="el-GR" sz="2800" b="1" dirty="0">
                <a:effectLst>
                  <a:outerShdw blurRad="38100" dist="38100" dir="2700000" algn="tl">
                    <a:srgbClr val="000000">
                      <a:alpha val="43137"/>
                    </a:srgbClr>
                  </a:outerShdw>
                </a:effectLst>
                <a:latin typeface="Arial" pitchFamily="34" charset="0"/>
                <a:cs typeface="Arial" pitchFamily="34" charset="0"/>
              </a:rPr>
              <a:t>→</a:t>
            </a:r>
            <a:r>
              <a:rPr lang="el-GR" sz="2800" b="1" dirty="0">
                <a:latin typeface="Arial"/>
                <a:ea typeface="Arial"/>
                <a:cs typeface="Arial"/>
                <a:sym typeface="Arial"/>
              </a:rPr>
              <a:t>Έλληνες του Εξωτερικού</a:t>
            </a:r>
          </a:p>
          <a:p>
            <a:endParaRPr lang="en-US" sz="2800" b="1" dirty="0">
              <a:solidFill>
                <a:srgbClr val="13477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1983148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dirty="0" smtClean="0"/>
              <a:t/>
            </a:r>
            <a:br>
              <a:rPr lang="el-GR" dirty="0" smtClean="0"/>
            </a:br>
            <a:r>
              <a:rPr lang="el-GR" dirty="0"/>
              <a:t/>
            </a:r>
            <a:br>
              <a:rPr lang="el-GR" dirty="0"/>
            </a:br>
            <a:r>
              <a:rPr lang="el-GR" dirty="0" smtClean="0"/>
              <a:t>ΜΕΡΟΣ Γ’ </a:t>
            </a:r>
            <a:br>
              <a:rPr lang="el-GR" dirty="0" smtClean="0"/>
            </a:br>
            <a:r>
              <a:rPr lang="el-GR" dirty="0" smtClean="0"/>
              <a:t/>
            </a:r>
            <a:br>
              <a:rPr lang="el-GR" dirty="0" smtClean="0"/>
            </a:br>
            <a:r>
              <a:rPr lang="el-GR" dirty="0"/>
              <a:t/>
            </a:r>
            <a:br>
              <a:rPr lang="el-GR" dirty="0"/>
            </a:br>
            <a:r>
              <a:rPr lang="el-GR" dirty="0" smtClean="0"/>
              <a:t>ΥΠΟΒΟΛΗ ΑΙΤΗΣΗΣ - ΜΗΧΑΝΟΓΡΑΦΙΚΟΥ ΔΕΛΤΙΟΥ</a:t>
            </a:r>
            <a:endParaRPr lang="el-GR" dirty="0"/>
          </a:p>
        </p:txBody>
      </p:sp>
      <p:sp>
        <p:nvSpPr>
          <p:cNvPr id="3" name="Footer Placeholder 2"/>
          <p:cNvSpPr>
            <a:spLocks noGrp="1"/>
          </p:cNvSpPr>
          <p:nvPr>
            <p:ph type="ftr" sz="quarter" idx="11"/>
          </p:nvPr>
        </p:nvSpPr>
        <p:spPr>
          <a:xfrm>
            <a:off x="5023821" y="6135808"/>
            <a:ext cx="5185390" cy="365125"/>
          </a:xfrm>
        </p:spPr>
        <p:txBody>
          <a:bodyPr/>
          <a:lstStyle/>
          <a:p>
            <a:r>
              <a:rPr lang="el-GR" smtClean="0"/>
              <a:t>ΥΣΕΑ, 31 Οκτωβρίου 2024</a:t>
            </a:r>
            <a:endParaRPr lang="en-GB"/>
          </a:p>
        </p:txBody>
      </p:sp>
    </p:spTree>
    <p:extLst>
      <p:ext uri="{BB962C8B-B14F-4D97-AF65-F5344CB8AC3E}">
        <p14:creationId xmlns:p14="http://schemas.microsoft.com/office/powerpoint/2010/main" val="2437783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594158" y="6272344"/>
            <a:ext cx="6239309" cy="365125"/>
          </a:xfrm>
        </p:spPr>
        <p:txBody>
          <a:bodyPr/>
          <a:lstStyle/>
          <a:p>
            <a:r>
              <a:rPr lang="el-GR" smtClean="0"/>
              <a:t>ΥΣΕΑ, 31 Οκτωβρίου 2024</a:t>
            </a:r>
            <a:endParaRPr lang="en-GB" dirty="0"/>
          </a:p>
        </p:txBody>
      </p:sp>
      <p:sp>
        <p:nvSpPr>
          <p:cNvPr id="3" name="Rectangle 2"/>
          <p:cNvSpPr/>
          <p:nvPr/>
        </p:nvSpPr>
        <p:spPr>
          <a:xfrm>
            <a:off x="200722" y="0"/>
            <a:ext cx="11318488" cy="3539430"/>
          </a:xfrm>
          <a:prstGeom prst="rect">
            <a:avLst/>
          </a:prstGeom>
        </p:spPr>
        <p:txBody>
          <a:bodyPr wrap="square">
            <a:spAutoFit/>
          </a:bodyPr>
          <a:lstStyle/>
          <a:p>
            <a:endParaRPr lang="el-GR" sz="3200" b="1" dirty="0">
              <a:solidFill>
                <a:schemeClr val="bg1"/>
              </a:solidFill>
              <a:latin typeface="Arial" panose="020B0604020202020204" pitchFamily="34" charset="0"/>
              <a:cs typeface="Arial" panose="020B0604020202020204" pitchFamily="34" charset="0"/>
            </a:endParaRPr>
          </a:p>
          <a:p>
            <a:endParaRPr lang="el-GR" sz="3200" b="1" dirty="0">
              <a:solidFill>
                <a:schemeClr val="bg1"/>
              </a:solidFill>
              <a:latin typeface="Arial" panose="020B0604020202020204" pitchFamily="34" charset="0"/>
              <a:cs typeface="Arial" panose="020B0604020202020204" pitchFamily="34" charset="0"/>
            </a:endParaRPr>
          </a:p>
          <a:p>
            <a:endParaRPr lang="el-GR" sz="3200" b="1" dirty="0">
              <a:solidFill>
                <a:schemeClr val="bg1"/>
              </a:solidFill>
              <a:latin typeface="Arial" panose="020B0604020202020204" pitchFamily="34" charset="0"/>
              <a:cs typeface="Arial" panose="020B0604020202020204" pitchFamily="34" charset="0"/>
            </a:endParaRPr>
          </a:p>
          <a:p>
            <a:endParaRPr lang="el-GR" sz="3200" b="1" dirty="0">
              <a:solidFill>
                <a:schemeClr val="bg1"/>
              </a:solidFill>
              <a:latin typeface="Arial" panose="020B0604020202020204" pitchFamily="34" charset="0"/>
              <a:cs typeface="Arial" panose="020B0604020202020204" pitchFamily="34" charset="0"/>
            </a:endParaRPr>
          </a:p>
          <a:p>
            <a:r>
              <a:rPr lang="en-US" sz="3200" dirty="0">
                <a:solidFill>
                  <a:schemeClr val="bg1"/>
                </a:solidFill>
                <a:latin typeface="Arial" panose="020B0604020202020204" pitchFamily="34" charset="0"/>
                <a:cs typeface="Arial" panose="020B0604020202020204" pitchFamily="34" charset="0"/>
              </a:rPr>
              <a:t/>
            </a:r>
            <a:br>
              <a:rPr lang="en-US" sz="3200" dirty="0">
                <a:solidFill>
                  <a:schemeClr val="bg1"/>
                </a:solidFill>
                <a:latin typeface="Arial" panose="020B0604020202020204" pitchFamily="34" charset="0"/>
                <a:cs typeface="Arial" panose="020B0604020202020204" pitchFamily="34" charset="0"/>
              </a:rPr>
            </a:br>
            <a:r>
              <a:rPr lang="el-GR" sz="3200" dirty="0">
                <a:solidFill>
                  <a:schemeClr val="bg1"/>
                </a:solidFill>
                <a:latin typeface="Arial" panose="020B0604020202020204" pitchFamily="34" charset="0"/>
                <a:cs typeface="Arial" panose="020B0604020202020204" pitchFamily="34" charset="0"/>
              </a:rPr>
              <a:t/>
            </a:r>
            <a:br>
              <a:rPr lang="el-GR" sz="3200" dirty="0">
                <a:solidFill>
                  <a:schemeClr val="bg1"/>
                </a:solidFill>
                <a:latin typeface="Arial" panose="020B0604020202020204" pitchFamily="34" charset="0"/>
                <a:cs typeface="Arial" panose="020B0604020202020204" pitchFamily="34" charset="0"/>
              </a:rPr>
            </a:br>
            <a:endParaRPr lang="en-US" sz="3200" dirty="0"/>
          </a:p>
        </p:txBody>
      </p:sp>
      <p:sp>
        <p:nvSpPr>
          <p:cNvPr id="5" name="Rectangle 4"/>
          <p:cNvSpPr/>
          <p:nvPr/>
        </p:nvSpPr>
        <p:spPr>
          <a:xfrm>
            <a:off x="1237129" y="423747"/>
            <a:ext cx="10092807" cy="6213722"/>
          </a:xfrm>
          <a:prstGeom prst="rect">
            <a:avLst/>
          </a:prstGeom>
        </p:spPr>
        <p:txBody>
          <a:bodyPr wrap="square">
            <a:spAutoFit/>
          </a:bodyPr>
          <a:lstStyle/>
          <a:p>
            <a:r>
              <a:rPr lang="el-GR" sz="2400" b="1" dirty="0">
                <a:latin typeface="Arial" panose="020B0604020202020204" pitchFamily="34" charset="0"/>
                <a:cs typeface="Arial" panose="020B0604020202020204" pitchFamily="34" charset="0"/>
              </a:rPr>
              <a:t>ΜΗΧΑΝΟΓΡΑΦΙΚΟ ΔΕΛΤΙΟ:</a:t>
            </a:r>
          </a:p>
          <a:p>
            <a:r>
              <a:rPr lang="el-GR" sz="2400" b="1" dirty="0" smtClean="0">
                <a:latin typeface="Arial" panose="020B0604020202020204" pitchFamily="34" charset="0"/>
                <a:cs typeface="Arial" panose="020B0604020202020204" pitchFamily="34" charset="0"/>
              </a:rPr>
              <a:t>ΤΡΟΠΟΣ- </a:t>
            </a:r>
            <a:r>
              <a:rPr lang="el-GR" sz="2400" b="1" dirty="0">
                <a:latin typeface="Arial" panose="020B0604020202020204" pitchFamily="34" charset="0"/>
                <a:cs typeface="Arial" panose="020B0604020202020204" pitchFamily="34" charset="0"/>
              </a:rPr>
              <a:t>ΤΟΠΟΣ- ΧΡΟΝΟΣ ΥΠΟΒΟΛΗΣ (1)</a:t>
            </a:r>
          </a:p>
          <a:p>
            <a:endParaRPr lang="el-GR" sz="2200" b="1" dirty="0">
              <a:latin typeface="Arial" panose="020B0604020202020204" pitchFamily="34" charset="0"/>
              <a:cs typeface="Arial" panose="020B0604020202020204" pitchFamily="34" charset="0"/>
            </a:endParaRPr>
          </a:p>
          <a:p>
            <a:pPr marL="109728" lvl="0" algn="just">
              <a:lnSpc>
                <a:spcPct val="80000"/>
              </a:lnSpc>
              <a:buSzPts val="1700"/>
            </a:pPr>
            <a:r>
              <a:rPr lang="el-GR" sz="2200" b="1" dirty="0" smtClean="0">
                <a:latin typeface="Arial" panose="020B0604020202020204" pitchFamily="34" charset="0"/>
                <a:ea typeface="Arial"/>
                <a:cs typeface="Arial" panose="020B0604020202020204" pitchFamily="34" charset="0"/>
                <a:sym typeface="Arial"/>
              </a:rPr>
              <a:t>Η Αίτηση Συμμετοχής για τις Εξετάσεις Σεπτεμβρίου και το </a:t>
            </a:r>
            <a:r>
              <a:rPr lang="el-GR" sz="2200" b="1" dirty="0">
                <a:latin typeface="Arial" panose="020B0604020202020204" pitchFamily="34" charset="0"/>
                <a:ea typeface="Arial"/>
                <a:cs typeface="Arial" panose="020B0604020202020204" pitchFamily="34" charset="0"/>
                <a:sym typeface="Arial"/>
              </a:rPr>
              <a:t>Μηχανογραφικό Δελτίο </a:t>
            </a:r>
            <a:r>
              <a:rPr lang="el-GR" sz="2200" b="1" dirty="0" smtClean="0">
                <a:latin typeface="Arial" panose="020B0604020202020204" pitchFamily="34" charset="0"/>
                <a:ea typeface="Arial"/>
                <a:cs typeface="Arial" panose="020B0604020202020204" pitchFamily="34" charset="0"/>
                <a:sym typeface="Arial"/>
              </a:rPr>
              <a:t>συμπληρώνονται </a:t>
            </a:r>
            <a:r>
              <a:rPr lang="el-GR" sz="2200" b="1" dirty="0">
                <a:latin typeface="Arial" panose="020B0604020202020204" pitchFamily="34" charset="0"/>
                <a:ea typeface="Arial"/>
                <a:cs typeface="Arial" panose="020B0604020202020204" pitchFamily="34" charset="0"/>
                <a:sym typeface="Arial"/>
              </a:rPr>
              <a:t>ηλεκτρονικά στις αρχές Ιουλίου μέσω της ιστοσελίδας του </a:t>
            </a:r>
            <a:r>
              <a:rPr lang="el-GR" sz="2200" b="1" dirty="0" smtClean="0">
                <a:latin typeface="Arial" panose="020B0604020202020204" pitchFamily="34" charset="0"/>
                <a:ea typeface="Arial"/>
                <a:cs typeface="Arial" panose="020B0604020202020204" pitchFamily="34" charset="0"/>
                <a:sym typeface="Arial"/>
              </a:rPr>
              <a:t>Υ.ΠΑΙ.Θ.Α.: </a:t>
            </a:r>
            <a:r>
              <a:rPr lang="el-GR" sz="2200" b="1" u="sng" dirty="0">
                <a:latin typeface="Arial" panose="020B0604020202020204" pitchFamily="34" charset="0"/>
                <a:ea typeface="Arial"/>
                <a:cs typeface="Arial" panose="020B0604020202020204" pitchFamily="34" charset="0"/>
                <a:sym typeface="Arial"/>
                <a:hlinkClick r:id="rId3"/>
              </a:rPr>
              <a:t>www.minedu.gov.gr</a:t>
            </a:r>
            <a:r>
              <a:rPr lang="el-GR" sz="2200" b="1" dirty="0">
                <a:latin typeface="Arial" panose="020B0604020202020204" pitchFamily="34" charset="0"/>
                <a:ea typeface="Arial"/>
                <a:cs typeface="Arial" panose="020B0604020202020204" pitchFamily="34" charset="0"/>
                <a:sym typeface="Arial"/>
              </a:rPr>
              <a:t>   		 </a:t>
            </a:r>
          </a:p>
          <a:p>
            <a:pPr marL="109728" lvl="0" algn="ctr">
              <a:lnSpc>
                <a:spcPct val="80000"/>
              </a:lnSpc>
              <a:spcBef>
                <a:spcPts val="300"/>
              </a:spcBef>
              <a:buSzPts val="1700"/>
            </a:pPr>
            <a:r>
              <a:rPr lang="el-GR" sz="2200" b="1" dirty="0">
                <a:latin typeface="Arial" panose="020B0604020202020204" pitchFamily="34" charset="0"/>
                <a:ea typeface="Arial"/>
                <a:cs typeface="Arial" panose="020B0604020202020204" pitchFamily="34" charset="0"/>
                <a:sym typeface="Arial"/>
              </a:rPr>
              <a:t>   «ΕΚΠΑΙΔΕΥΣΗ»</a:t>
            </a:r>
          </a:p>
          <a:p>
            <a:pPr marL="109728" lvl="0" algn="ctr">
              <a:lnSpc>
                <a:spcPct val="80000"/>
              </a:lnSpc>
              <a:spcBef>
                <a:spcPts val="300"/>
              </a:spcBef>
              <a:buSzPts val="1700"/>
            </a:pPr>
            <a:r>
              <a:rPr lang="el-GR" sz="2200" b="1" dirty="0">
                <a:latin typeface="Arial" panose="020B0604020202020204" pitchFamily="34" charset="0"/>
                <a:ea typeface="Arial"/>
                <a:cs typeface="Arial" panose="020B0604020202020204" pitchFamily="34" charset="0"/>
                <a:sym typeface="Arial"/>
              </a:rPr>
              <a:t>«</a:t>
            </a:r>
            <a:r>
              <a:rPr lang="el-GR" sz="2200" b="1" dirty="0" smtClean="0">
                <a:latin typeface="Arial" panose="020B0604020202020204" pitchFamily="34" charset="0"/>
                <a:ea typeface="Arial"/>
                <a:cs typeface="Arial" panose="020B0604020202020204" pitchFamily="34" charset="0"/>
                <a:sym typeface="Arial"/>
              </a:rPr>
              <a:t>Εξετάσεις»</a:t>
            </a:r>
            <a:endParaRPr lang="el-GR" sz="2200" b="1" dirty="0">
              <a:latin typeface="Arial" panose="020B0604020202020204" pitchFamily="34" charset="0"/>
              <a:cs typeface="Arial" panose="020B0604020202020204" pitchFamily="34" charset="0"/>
            </a:endParaRPr>
          </a:p>
          <a:p>
            <a:pPr marL="109728" lvl="0" algn="ctr">
              <a:lnSpc>
                <a:spcPct val="80000"/>
              </a:lnSpc>
              <a:spcBef>
                <a:spcPts val="300"/>
              </a:spcBef>
              <a:buSzPts val="1700"/>
            </a:pPr>
            <a:r>
              <a:rPr lang="el-GR" sz="2200" b="1" dirty="0">
                <a:latin typeface="Arial" panose="020B0604020202020204" pitchFamily="34" charset="0"/>
                <a:ea typeface="Arial"/>
                <a:cs typeface="Arial" panose="020B0604020202020204" pitchFamily="34" charset="0"/>
                <a:sym typeface="Arial"/>
              </a:rPr>
              <a:t>         		 «Έλληνες του Εξωτερικού</a:t>
            </a:r>
            <a:r>
              <a:rPr lang="el-GR" sz="2200" b="1" dirty="0" smtClean="0">
                <a:latin typeface="Arial" panose="020B0604020202020204" pitchFamily="34" charset="0"/>
                <a:ea typeface="Arial"/>
                <a:cs typeface="Arial" panose="020B0604020202020204" pitchFamily="34" charset="0"/>
                <a:sym typeface="Arial"/>
              </a:rPr>
              <a:t>»</a:t>
            </a:r>
            <a:endParaRPr lang="en-US" sz="2200" b="1" dirty="0" smtClean="0">
              <a:latin typeface="Arial" panose="020B0604020202020204" pitchFamily="34" charset="0"/>
              <a:ea typeface="Arial"/>
              <a:cs typeface="Arial" panose="020B0604020202020204" pitchFamily="34" charset="0"/>
              <a:sym typeface="Arial"/>
            </a:endParaRPr>
          </a:p>
          <a:p>
            <a:pPr marL="109728" lvl="0" algn="ctr">
              <a:lnSpc>
                <a:spcPct val="80000"/>
              </a:lnSpc>
              <a:spcBef>
                <a:spcPts val="300"/>
              </a:spcBef>
              <a:buSzPts val="1700"/>
            </a:pPr>
            <a:r>
              <a:rPr lang="el-GR" sz="2200" b="1" dirty="0" smtClean="0">
                <a:latin typeface="Arial" panose="020B0604020202020204" pitchFamily="34" charset="0"/>
                <a:ea typeface="Arial"/>
                <a:cs typeface="Arial" panose="020B0604020202020204" pitchFamily="34" charset="0"/>
                <a:sym typeface="Arial"/>
              </a:rPr>
              <a:t>«Ανακοινώσεις» </a:t>
            </a:r>
          </a:p>
          <a:p>
            <a:pPr marL="109728" lvl="0" algn="ctr">
              <a:lnSpc>
                <a:spcPct val="80000"/>
              </a:lnSpc>
              <a:spcBef>
                <a:spcPts val="300"/>
              </a:spcBef>
              <a:buSzPts val="1700"/>
            </a:pPr>
            <a:r>
              <a:rPr lang="el-GR" sz="2200" b="1" dirty="0" smtClean="0">
                <a:latin typeface="Arial" panose="020B0604020202020204" pitchFamily="34" charset="0"/>
                <a:ea typeface="Arial"/>
                <a:cs typeface="Arial" panose="020B0604020202020204" pitchFamily="34" charset="0"/>
                <a:sym typeface="Arial"/>
              </a:rPr>
              <a:t>«Μηχανογραφικό»</a:t>
            </a:r>
          </a:p>
          <a:p>
            <a:pPr marL="109728" lvl="0" algn="ctr">
              <a:lnSpc>
                <a:spcPct val="80000"/>
              </a:lnSpc>
              <a:spcBef>
                <a:spcPts val="300"/>
              </a:spcBef>
              <a:buSzPts val="1700"/>
            </a:pPr>
            <a:endParaRPr lang="el-GR" sz="2200" b="1" dirty="0" smtClean="0">
              <a:latin typeface="Arial" panose="020B0604020202020204" pitchFamily="34" charset="0"/>
              <a:ea typeface="Arial"/>
              <a:cs typeface="Arial" panose="020B0604020202020204" pitchFamily="34" charset="0"/>
              <a:sym typeface="Arial"/>
            </a:endParaRPr>
          </a:p>
          <a:p>
            <a:pPr marL="109728" lvl="0" algn="just">
              <a:lnSpc>
                <a:spcPct val="80000"/>
              </a:lnSpc>
              <a:spcBef>
                <a:spcPts val="300"/>
              </a:spcBef>
              <a:buSzPts val="1700"/>
            </a:pPr>
            <a:r>
              <a:rPr lang="el-GR" sz="2200" b="1" dirty="0" smtClean="0">
                <a:latin typeface="Arial" panose="020B0604020202020204" pitchFamily="34" charset="0"/>
                <a:ea typeface="Arial"/>
                <a:cs typeface="Arial" panose="020B0604020202020204" pitchFamily="34" charset="0"/>
                <a:sym typeface="Arial"/>
              </a:rPr>
              <a:t>Αμέσως </a:t>
            </a:r>
            <a:r>
              <a:rPr lang="el-GR" sz="2200" b="1" dirty="0">
                <a:latin typeface="Arial" panose="020B0604020202020204" pitchFamily="34" charset="0"/>
                <a:ea typeface="Arial"/>
                <a:cs typeface="Arial" panose="020B0604020202020204" pitchFamily="34" charset="0"/>
                <a:sym typeface="Arial"/>
              </a:rPr>
              <a:t>μετά την ηλεκτρονική υποβολή οι υποψήφιοι αποστέλλουν:</a:t>
            </a:r>
            <a:endParaRPr lang="el-GR" sz="2200" b="1" dirty="0">
              <a:latin typeface="Arial" panose="020B0604020202020204" pitchFamily="34" charset="0"/>
              <a:cs typeface="Arial" panose="020B0604020202020204" pitchFamily="34" charset="0"/>
            </a:endParaRPr>
          </a:p>
          <a:p>
            <a:pPr marL="365760" lvl="0" indent="-256032" algn="just">
              <a:lnSpc>
                <a:spcPct val="80000"/>
              </a:lnSpc>
              <a:spcBef>
                <a:spcPts val="300"/>
              </a:spcBef>
              <a:buSzPts val="1700"/>
              <a:buChar char="•"/>
            </a:pPr>
            <a:r>
              <a:rPr lang="el-GR" sz="2200" b="1" dirty="0">
                <a:latin typeface="Arial" panose="020B0604020202020204" pitchFamily="34" charset="0"/>
                <a:ea typeface="Arial"/>
                <a:cs typeface="Arial" panose="020B0604020202020204" pitchFamily="34" charset="0"/>
                <a:sym typeface="Arial"/>
              </a:rPr>
              <a:t>Αντίγραφο αίτησης </a:t>
            </a:r>
            <a:r>
              <a:rPr lang="el-GR" sz="2200" b="1" dirty="0" smtClean="0">
                <a:latin typeface="Arial" panose="020B0604020202020204" pitchFamily="34" charset="0"/>
                <a:ea typeface="Arial"/>
                <a:cs typeface="Arial" panose="020B0604020202020204" pitchFamily="34" charset="0"/>
                <a:sym typeface="Arial"/>
              </a:rPr>
              <a:t>συμμετοχής</a:t>
            </a:r>
            <a:r>
              <a:rPr lang="en-US" sz="2200" b="1" dirty="0" smtClean="0">
                <a:latin typeface="Arial" panose="020B0604020202020204" pitchFamily="34" charset="0"/>
                <a:ea typeface="Arial"/>
                <a:cs typeface="Arial" panose="020B0604020202020204" pitchFamily="34" charset="0"/>
                <a:sym typeface="Arial"/>
              </a:rPr>
              <a:t> </a:t>
            </a:r>
            <a:r>
              <a:rPr lang="el-GR" sz="2200" b="1" dirty="0" smtClean="0">
                <a:latin typeface="Arial" panose="020B0604020202020204" pitchFamily="34" charset="0"/>
                <a:ea typeface="Arial"/>
                <a:cs typeface="Arial" panose="020B0604020202020204" pitchFamily="34" charset="0"/>
                <a:sym typeface="Arial"/>
              </a:rPr>
              <a:t>στις εξετάσεις</a:t>
            </a:r>
            <a:r>
              <a:rPr lang="en-US" sz="2200" b="1" dirty="0" smtClean="0">
                <a:latin typeface="Arial" panose="020B0604020202020204" pitchFamily="34" charset="0"/>
                <a:ea typeface="Arial"/>
                <a:cs typeface="Arial" panose="020B0604020202020204" pitchFamily="34" charset="0"/>
                <a:sym typeface="Arial"/>
              </a:rPr>
              <a:t> </a:t>
            </a:r>
            <a:r>
              <a:rPr lang="el-GR" sz="2200" b="1" dirty="0" smtClean="0">
                <a:latin typeface="Arial" panose="020B0604020202020204" pitchFamily="34" charset="0"/>
                <a:ea typeface="Arial"/>
                <a:cs typeface="Arial" panose="020B0604020202020204" pitchFamily="34" charset="0"/>
                <a:sym typeface="Arial"/>
              </a:rPr>
              <a:t>υπογεγραμμένο (εκτυπώνεται από το ηλεκτρονικό σύστημα)</a:t>
            </a:r>
          </a:p>
          <a:p>
            <a:pPr marL="365760" lvl="0" indent="-256032" algn="just">
              <a:lnSpc>
                <a:spcPct val="80000"/>
              </a:lnSpc>
              <a:spcBef>
                <a:spcPts val="300"/>
              </a:spcBef>
              <a:buSzPts val="1700"/>
              <a:buChar char="•"/>
            </a:pPr>
            <a:endParaRPr lang="el-GR" sz="2200" b="1" dirty="0">
              <a:latin typeface="Arial" panose="020B0604020202020204" pitchFamily="34" charset="0"/>
              <a:cs typeface="Arial" panose="020B0604020202020204" pitchFamily="34" charset="0"/>
            </a:endParaRPr>
          </a:p>
          <a:p>
            <a:pPr marL="365760" indent="-256032" algn="just">
              <a:lnSpc>
                <a:spcPct val="80000"/>
              </a:lnSpc>
              <a:spcBef>
                <a:spcPts val="300"/>
              </a:spcBef>
              <a:buSzPts val="1700"/>
              <a:buFontTx/>
              <a:buChar char="•"/>
            </a:pPr>
            <a:r>
              <a:rPr lang="el-GR" sz="2200" b="1" dirty="0">
                <a:latin typeface="Arial" panose="020B0604020202020204" pitchFamily="34" charset="0"/>
                <a:ea typeface="Arial"/>
                <a:cs typeface="Arial" panose="020B0604020202020204" pitchFamily="34" charset="0"/>
                <a:sym typeface="Arial"/>
              </a:rPr>
              <a:t>Αντίγραφο Μηχανογραφικού Δελτίου </a:t>
            </a:r>
            <a:endParaRPr lang="el-GR" sz="2200" b="1" dirty="0" smtClean="0">
              <a:latin typeface="Arial" panose="020B0604020202020204" pitchFamily="34" charset="0"/>
              <a:ea typeface="Arial"/>
              <a:cs typeface="Arial" panose="020B0604020202020204" pitchFamily="34" charset="0"/>
              <a:sym typeface="Arial"/>
            </a:endParaRPr>
          </a:p>
          <a:p>
            <a:pPr marL="109728" algn="just">
              <a:lnSpc>
                <a:spcPct val="80000"/>
              </a:lnSpc>
              <a:spcBef>
                <a:spcPts val="300"/>
              </a:spcBef>
              <a:buSzPts val="1700"/>
            </a:pPr>
            <a:r>
              <a:rPr lang="el-GR" sz="2200" b="1" dirty="0" smtClean="0">
                <a:latin typeface="Arial" panose="020B0604020202020204" pitchFamily="34" charset="0"/>
                <a:ea typeface="Arial"/>
                <a:cs typeface="Arial" panose="020B0604020202020204" pitchFamily="34" charset="0"/>
                <a:sym typeface="Arial"/>
              </a:rPr>
              <a:t>(</a:t>
            </a:r>
            <a:r>
              <a:rPr lang="el-GR" sz="2200" b="1" dirty="0">
                <a:latin typeface="Arial" panose="020B0604020202020204" pitchFamily="34" charset="0"/>
                <a:ea typeface="Arial"/>
                <a:cs typeface="Arial" panose="020B0604020202020204" pitchFamily="34" charset="0"/>
                <a:sym typeface="Arial"/>
              </a:rPr>
              <a:t>εκτυπώνεται από το ηλεκτρονικό σύστημα</a:t>
            </a:r>
            <a:r>
              <a:rPr lang="el-GR" sz="2200" b="1" dirty="0" smtClean="0">
                <a:latin typeface="Arial" panose="020B0604020202020204" pitchFamily="34" charset="0"/>
                <a:ea typeface="Arial"/>
                <a:cs typeface="Arial" panose="020B0604020202020204" pitchFamily="34" charset="0"/>
                <a:sym typeface="Arial"/>
              </a:rPr>
              <a:t>)</a:t>
            </a:r>
          </a:p>
          <a:p>
            <a:pPr marL="365760" indent="-256032" algn="just">
              <a:lnSpc>
                <a:spcPct val="80000"/>
              </a:lnSpc>
              <a:spcBef>
                <a:spcPts val="300"/>
              </a:spcBef>
              <a:buSzPts val="1700"/>
              <a:buFontTx/>
              <a:buChar char="•"/>
            </a:pPr>
            <a:endParaRPr lang="en-GB" sz="2200" b="1" dirty="0">
              <a:latin typeface="Arial" panose="020B0604020202020204" pitchFamily="34" charset="0"/>
              <a:cs typeface="Arial" panose="020B0604020202020204" pitchFamily="34" charset="0"/>
            </a:endParaRPr>
          </a:p>
          <a:p>
            <a:pPr marL="365760" indent="-256032" algn="just">
              <a:lnSpc>
                <a:spcPct val="80000"/>
              </a:lnSpc>
              <a:spcBef>
                <a:spcPts val="300"/>
              </a:spcBef>
              <a:buSzPts val="1700"/>
              <a:buFontTx/>
              <a:buChar char="•"/>
            </a:pPr>
            <a:r>
              <a:rPr lang="el-GR" sz="2200" b="1" dirty="0" smtClean="0">
                <a:latin typeface="Arial" panose="020B0604020202020204" pitchFamily="34" charset="0"/>
                <a:cs typeface="Arial" panose="020B0604020202020204" pitchFamily="34" charset="0"/>
              </a:rPr>
              <a:t>Αντίγραφο Απολυτηρίου </a:t>
            </a:r>
          </a:p>
        </p:txBody>
      </p:sp>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1335710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1826" y="111514"/>
            <a:ext cx="10000545" cy="981307"/>
          </a:xfrm>
        </p:spPr>
        <p:txBody>
          <a:bodyPr>
            <a:normAutofit fontScale="90000"/>
          </a:bodyPr>
          <a:lstStyle/>
          <a:p>
            <a:r>
              <a:rPr lang="el-GR" b="1" dirty="0">
                <a:solidFill>
                  <a:schemeClr val="tx1"/>
                </a:solidFill>
                <a:latin typeface="Arial" panose="020B0604020202020204" pitchFamily="34" charset="0"/>
                <a:cs typeface="Arial" panose="020B0604020202020204" pitchFamily="34" charset="0"/>
              </a:rPr>
              <a:t>ΜΗΧΑΝΟΓΡΑΦΙΚΟ ΔΕΛΤΙΟ:</a:t>
            </a:r>
            <a:br>
              <a:rPr lang="el-GR" b="1" dirty="0">
                <a:solidFill>
                  <a:schemeClr val="tx1"/>
                </a:solidFill>
                <a:latin typeface="Arial" panose="020B0604020202020204" pitchFamily="34" charset="0"/>
                <a:cs typeface="Arial" panose="020B0604020202020204" pitchFamily="34" charset="0"/>
              </a:rPr>
            </a:br>
            <a:r>
              <a:rPr lang="el-GR" b="1" dirty="0">
                <a:solidFill>
                  <a:schemeClr val="tx1"/>
                </a:solidFill>
                <a:latin typeface="Arial" panose="020B0604020202020204" pitchFamily="34" charset="0"/>
                <a:cs typeface="Arial" panose="020B0604020202020204" pitchFamily="34" charset="0"/>
              </a:rPr>
              <a:t> ΤΡΟΠΟΣ- ΤΟΠΟΣ- ΧΡΟΝΟΣ ΥΠΟΒΟΛΗΣ (2)</a:t>
            </a:r>
            <a:r>
              <a:rPr lang="el-GR" b="1" dirty="0">
                <a:solidFill>
                  <a:schemeClr val="bg1"/>
                </a:solidFill>
                <a:latin typeface="Arial" panose="020B0604020202020204" pitchFamily="34" charset="0"/>
                <a:cs typeface="Arial" panose="020B0604020202020204" pitchFamily="34" charset="0"/>
              </a:rPr>
              <a:t/>
            </a:r>
            <a:br>
              <a:rPr lang="el-GR" b="1" dirty="0">
                <a:solidFill>
                  <a:schemeClr val="bg1"/>
                </a:solidFill>
                <a:latin typeface="Arial" panose="020B0604020202020204" pitchFamily="34" charset="0"/>
                <a:cs typeface="Arial" panose="020B0604020202020204" pitchFamily="34" charset="0"/>
              </a:rPr>
            </a:br>
            <a:endParaRPr lang="en-US" dirty="0"/>
          </a:p>
        </p:txBody>
      </p:sp>
      <p:sp>
        <p:nvSpPr>
          <p:cNvPr id="3" name="Footer Placeholder 2"/>
          <p:cNvSpPr>
            <a:spLocks noGrp="1"/>
          </p:cNvSpPr>
          <p:nvPr>
            <p:ph type="ftr" sz="quarter" idx="11"/>
          </p:nvPr>
        </p:nvSpPr>
        <p:spPr>
          <a:xfrm>
            <a:off x="10650071" y="6101429"/>
            <a:ext cx="1727783" cy="441929"/>
          </a:xfrm>
        </p:spPr>
        <p:txBody>
          <a:bodyPr/>
          <a:lstStyle/>
          <a:p>
            <a:r>
              <a:rPr lang="el-GR" dirty="0" smtClean="0"/>
              <a:t>ΥΣΕΑ, 31 Οκτωβρίου 2024</a:t>
            </a:r>
            <a:endParaRPr lang="en-GB" dirty="0"/>
          </a:p>
        </p:txBody>
      </p:sp>
      <p:sp>
        <p:nvSpPr>
          <p:cNvPr id="4" name="Rectangle 3"/>
          <p:cNvSpPr/>
          <p:nvPr/>
        </p:nvSpPr>
        <p:spPr>
          <a:xfrm>
            <a:off x="312234" y="1092821"/>
            <a:ext cx="11541512" cy="461665"/>
          </a:xfrm>
          <a:prstGeom prst="rect">
            <a:avLst/>
          </a:prstGeom>
        </p:spPr>
        <p:txBody>
          <a:bodyPr wrap="square">
            <a:spAutoFit/>
          </a:bodyPr>
          <a:lstStyle/>
          <a:p>
            <a:pPr marL="109728" lvl="0" algn="just">
              <a:spcBef>
                <a:spcPts val="300"/>
              </a:spcBef>
              <a:buSzPts val="1700"/>
            </a:pPr>
            <a:r>
              <a:rPr lang="el-GR" sz="2400" dirty="0">
                <a:latin typeface="Arial" panose="020B0604020202020204" pitchFamily="34" charset="0"/>
                <a:ea typeface="Arial"/>
                <a:cs typeface="Arial" panose="020B0604020202020204" pitchFamily="34" charset="0"/>
              </a:rPr>
              <a:t>. </a:t>
            </a:r>
            <a:endParaRPr lang="el-GR" sz="2400" dirty="0">
              <a:latin typeface="Arial" panose="020B0604020202020204" pitchFamily="34" charset="0"/>
              <a:ea typeface="Arial"/>
              <a:cs typeface="Arial" panose="020B0604020202020204" pitchFamily="34" charset="0"/>
              <a:sym typeface="Arial"/>
            </a:endParaRPr>
          </a:p>
        </p:txBody>
      </p:sp>
      <p:sp>
        <p:nvSpPr>
          <p:cNvPr id="5" name="Rectangle 4"/>
          <p:cNvSpPr/>
          <p:nvPr/>
        </p:nvSpPr>
        <p:spPr>
          <a:xfrm>
            <a:off x="312234" y="1215483"/>
            <a:ext cx="10470996" cy="5624745"/>
          </a:xfrm>
          <a:prstGeom prst="rect">
            <a:avLst/>
          </a:prstGeom>
        </p:spPr>
        <p:txBody>
          <a:bodyPr wrap="square">
            <a:spAutoFit/>
          </a:bodyPr>
          <a:lstStyle/>
          <a:p>
            <a:pPr marL="342900" indent="-342900" algn="just">
              <a:lnSpc>
                <a:spcPct val="107000"/>
              </a:lnSpc>
              <a:buFont typeface="Symbol" panose="05050102010706020507" pitchFamily="18" charset="2"/>
              <a:buChar char=""/>
            </a:pPr>
            <a:r>
              <a:rPr lang="el-GR" sz="2400" b="1" dirty="0">
                <a:latin typeface="Arial" panose="020B0604020202020204" pitchFamily="34" charset="0"/>
                <a:cs typeface="Arial" panose="020B0604020202020204" pitchFamily="34" charset="0"/>
              </a:rPr>
              <a:t>Υπογεγραμμένο αντίγραφο Υπεύθυνης Δήλωσης Ν. 1599/1986 στην οποία οι υποψήφιοι δηλώνουν ότι έχουν τα απαιτούμενα σχετικά δικαιολογητικά και ότι θα τα προσκομίσουν στη Γραμματεία της Σχολής την περίοδο της Εγγραφής </a:t>
            </a:r>
            <a:r>
              <a:rPr lang="el-GR" sz="2400" b="1" dirty="0" smtClean="0">
                <a:latin typeface="Arial" panose="020B0604020202020204" pitchFamily="34" charset="0"/>
                <a:cs typeface="Arial" panose="020B0604020202020204" pitchFamily="34" charset="0"/>
              </a:rPr>
              <a:t>τους </a:t>
            </a:r>
          </a:p>
          <a:p>
            <a:pPr algn="just">
              <a:lnSpc>
                <a:spcPct val="107000"/>
              </a:lnSpc>
            </a:pPr>
            <a:r>
              <a:rPr lang="el-GR" sz="2400" b="1" dirty="0" smtClean="0">
                <a:latin typeface="Arial" panose="020B0604020202020204" pitchFamily="34" charset="0"/>
                <a:ea typeface="Arial"/>
                <a:cs typeface="Arial" panose="020B0604020202020204" pitchFamily="34" charset="0"/>
                <a:sym typeface="Arial"/>
              </a:rPr>
              <a:t>(</a:t>
            </a:r>
            <a:r>
              <a:rPr lang="el-GR" sz="2400" b="1" dirty="0">
                <a:latin typeface="Arial" panose="020B0604020202020204" pitchFamily="34" charset="0"/>
                <a:ea typeface="Arial"/>
                <a:cs typeface="Arial" panose="020B0604020202020204" pitchFamily="34" charset="0"/>
                <a:sym typeface="Arial"/>
              </a:rPr>
              <a:t>εκτυπώνεται από το ηλεκτρονικό σύστημα</a:t>
            </a:r>
            <a:r>
              <a:rPr lang="el-GR" sz="2400" b="1" dirty="0" smtClean="0">
                <a:latin typeface="Arial" panose="020B0604020202020204" pitchFamily="34" charset="0"/>
                <a:ea typeface="Arial"/>
                <a:cs typeface="Arial" panose="020B0604020202020204" pitchFamily="34" charset="0"/>
                <a:sym typeface="Arial"/>
              </a:rPr>
              <a:t>)</a:t>
            </a:r>
            <a:r>
              <a:rPr lang="el-GR" sz="2400" b="1" dirty="0" smtClean="0">
                <a:latin typeface="Arial" panose="020B0604020202020204" pitchFamily="34"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el-GR" sz="2400" b="1" dirty="0">
                <a:latin typeface="Arial" panose="020B0604020202020204" pitchFamily="34" charset="0"/>
                <a:ea typeface="Calibri" panose="020F0502020204030204" pitchFamily="34" charset="0"/>
                <a:cs typeface="Arial" panose="020B0604020202020204" pitchFamily="34" charset="0"/>
              </a:rPr>
              <a:t>Φωτοαντίγραφο της Ταυτότητας ή Διαβατηρίου </a:t>
            </a:r>
            <a:endParaRPr lang="en-US" sz="2400" b="1"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el-GR" sz="2400" b="1" dirty="0">
                <a:latin typeface="Arial" panose="020B0604020202020204" pitchFamily="34" charset="0"/>
                <a:ea typeface="Calibri" panose="020F0502020204030204" pitchFamily="34" charset="0"/>
                <a:cs typeface="Arial" panose="020B0604020202020204" pitchFamily="34" charset="0"/>
              </a:rPr>
              <a:t>Τρεις (3) φωτογραφίες τύπου </a:t>
            </a:r>
            <a:r>
              <a:rPr lang="el-GR" sz="2400" b="1" dirty="0" smtClean="0">
                <a:latin typeface="Arial" panose="020B0604020202020204" pitchFamily="34" charset="0"/>
                <a:ea typeface="Calibri" panose="020F0502020204030204" pitchFamily="34" charset="0"/>
                <a:cs typeface="Arial" panose="020B0604020202020204" pitchFamily="34" charset="0"/>
              </a:rPr>
              <a:t>Αστυνομικής </a:t>
            </a:r>
            <a:r>
              <a:rPr lang="el-GR" sz="2400" b="1" dirty="0">
                <a:latin typeface="Arial" panose="020B0604020202020204" pitchFamily="34" charset="0"/>
                <a:ea typeface="Calibri" panose="020F0502020204030204" pitchFamily="34" charset="0"/>
                <a:cs typeface="Arial" panose="020B0604020202020204" pitchFamily="34" charset="0"/>
              </a:rPr>
              <a:t>Τ</a:t>
            </a:r>
            <a:r>
              <a:rPr lang="el-GR" sz="2400" b="1" dirty="0" smtClean="0">
                <a:latin typeface="Arial" panose="020B0604020202020204" pitchFamily="34" charset="0"/>
                <a:ea typeface="Calibri" panose="020F0502020204030204" pitchFamily="34" charset="0"/>
                <a:cs typeface="Arial" panose="020B0604020202020204" pitchFamily="34" charset="0"/>
              </a:rPr>
              <a:t>αυτότητας</a:t>
            </a:r>
            <a:endParaRPr lang="el-GR" sz="2400" b="1"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endParaRPr lang="en-US" sz="2400" b="1" dirty="0">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800"/>
              </a:spcAft>
            </a:pPr>
            <a:r>
              <a:rPr lang="el-GR" sz="2400" b="1" i="1" dirty="0">
                <a:latin typeface="Arial" panose="020B0604020202020204" pitchFamily="34" charset="0"/>
                <a:ea typeface="Calibri" panose="020F0502020204030204" pitchFamily="34" charset="0"/>
                <a:cs typeface="Arial" panose="020B0604020202020204" pitchFamily="34" charset="0"/>
              </a:rPr>
              <a:t>Οι υποψήφιοι με αναπηρία και ειδικές εκπαιδευτικές </a:t>
            </a:r>
            <a:r>
              <a:rPr lang="el-GR" sz="2400" b="1" i="1" dirty="0" smtClean="0">
                <a:latin typeface="Arial" panose="020B0604020202020204" pitchFamily="34" charset="0"/>
                <a:ea typeface="Calibri" panose="020F0502020204030204" pitchFamily="34" charset="0"/>
                <a:cs typeface="Arial" panose="020B0604020202020204" pitchFamily="34" charset="0"/>
              </a:rPr>
              <a:t>ανάγκες, </a:t>
            </a:r>
            <a:r>
              <a:rPr lang="el-GR" sz="2400" b="1" i="1" dirty="0">
                <a:latin typeface="Arial" panose="020B0604020202020204" pitchFamily="34" charset="0"/>
                <a:ea typeface="Calibri" panose="020F0502020204030204" pitchFamily="34" charset="0"/>
                <a:cs typeface="Arial" panose="020B0604020202020204" pitchFamily="34" charset="0"/>
              </a:rPr>
              <a:t>οι οποίοι εξετάζονται προφορικά λόγω δ</a:t>
            </a:r>
            <a:r>
              <a:rPr lang="el-GR" sz="2400" b="1" i="1" dirty="0" smtClean="0">
                <a:latin typeface="Arial" panose="020B0604020202020204" pitchFamily="34" charset="0"/>
                <a:ea typeface="Calibri" panose="020F0502020204030204" pitchFamily="34" charset="0"/>
                <a:cs typeface="Arial" panose="020B0604020202020204" pitchFamily="34" charset="0"/>
              </a:rPr>
              <a:t>υσλεξίας </a:t>
            </a:r>
            <a:r>
              <a:rPr lang="el-GR" sz="2400" b="1" i="1" dirty="0">
                <a:latin typeface="Arial" panose="020B0604020202020204" pitchFamily="34" charset="0"/>
                <a:ea typeface="Calibri" panose="020F0502020204030204" pitchFamily="34" charset="0"/>
                <a:cs typeface="Arial" panose="020B0604020202020204" pitchFamily="34" charset="0"/>
              </a:rPr>
              <a:t>ή άλλων ειδικών Εκπαιδευτικών αναγκών πρέπει να αποστείλουν στην ανωτέρω </a:t>
            </a:r>
            <a:r>
              <a:rPr lang="el-GR" sz="2400" b="1" i="1" dirty="0" smtClean="0">
                <a:latin typeface="Arial" panose="020B0604020202020204" pitchFamily="34" charset="0"/>
                <a:ea typeface="Calibri" panose="020F0502020204030204" pitchFamily="34" charset="0"/>
                <a:cs typeface="Arial" panose="020B0604020202020204" pitchFamily="34" charset="0"/>
              </a:rPr>
              <a:t>Επιτροπή </a:t>
            </a:r>
            <a:r>
              <a:rPr lang="el-GR" sz="2400" b="1" i="1" dirty="0">
                <a:latin typeface="Arial" panose="020B0604020202020204" pitchFamily="34" charset="0"/>
                <a:ea typeface="Calibri" panose="020F0502020204030204" pitchFamily="34" charset="0"/>
                <a:cs typeface="Arial" panose="020B0604020202020204" pitchFamily="34" charset="0"/>
              </a:rPr>
              <a:t>και ευκρινές φωτοαντίγραφο της πρωτότυπης βεβαίωσης ή </a:t>
            </a:r>
            <a:r>
              <a:rPr lang="el-GR" sz="2400" b="1" i="1" dirty="0" smtClean="0">
                <a:latin typeface="Arial" panose="020B0604020202020204" pitchFamily="34" charset="0"/>
                <a:ea typeface="Calibri" panose="020F0502020204030204" pitchFamily="34" charset="0"/>
                <a:cs typeface="Arial" panose="020B0604020202020204" pitchFamily="34" charset="0"/>
              </a:rPr>
              <a:t> ακριβούς αντιγράφου από </a:t>
            </a:r>
            <a:r>
              <a:rPr lang="el-GR" sz="2400" b="1" i="1" dirty="0">
                <a:latin typeface="Arial" panose="020B0604020202020204" pitchFamily="34" charset="0"/>
                <a:ea typeface="Calibri" panose="020F0502020204030204" pitchFamily="34" charset="0"/>
                <a:cs typeface="Arial" panose="020B0604020202020204" pitchFamily="34" charset="0"/>
              </a:rPr>
              <a:t>ΚΕΔΔΥ ή ΚΕΣΥ ή </a:t>
            </a:r>
            <a:r>
              <a:rPr lang="el-GR" sz="2400" b="1" i="1" dirty="0" err="1">
                <a:latin typeface="Arial" panose="020B0604020202020204" pitchFamily="34" charset="0"/>
                <a:ea typeface="Calibri" panose="020F0502020204030204" pitchFamily="34" charset="0"/>
                <a:cs typeface="Arial" panose="020B0604020202020204" pitchFamily="34" charset="0"/>
              </a:rPr>
              <a:t>Ιατροπαιδαγωγικά</a:t>
            </a:r>
            <a:r>
              <a:rPr lang="el-GR" sz="2400" b="1" i="1" dirty="0">
                <a:latin typeface="Arial" panose="020B0604020202020204" pitchFamily="34" charset="0"/>
                <a:ea typeface="Calibri" panose="020F0502020204030204" pitchFamily="34" charset="0"/>
                <a:cs typeface="Arial" panose="020B0604020202020204" pitchFamily="34" charset="0"/>
              </a:rPr>
              <a:t> Κέντρα άλλων Υπουργείων είτε από ΚΕΔΑΣΥ.</a:t>
            </a:r>
            <a:endParaRPr lang="en-US" sz="2400" i="1" dirty="0">
              <a:latin typeface="Arial" panose="020B060402020202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836071" y="135686"/>
            <a:ext cx="1236185" cy="1224764"/>
          </a:xfrm>
          <a:prstGeom prst="rect">
            <a:avLst/>
          </a:prstGeom>
        </p:spPr>
      </p:pic>
    </p:spTree>
    <p:extLst>
      <p:ext uri="{BB962C8B-B14F-4D97-AF65-F5344CB8AC3E}">
        <p14:creationId xmlns:p14="http://schemas.microsoft.com/office/powerpoint/2010/main" val="822227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263" y="223024"/>
            <a:ext cx="9545444" cy="1494263"/>
          </a:xfrm>
        </p:spPr>
        <p:txBody>
          <a:bodyPr>
            <a:normAutofit fontScale="90000"/>
          </a:bodyPr>
          <a:lstStyle/>
          <a:p>
            <a:r>
              <a:rPr lang="el-GR" b="1" dirty="0">
                <a:solidFill>
                  <a:schemeClr val="tx1"/>
                </a:solidFill>
                <a:latin typeface="Arial" panose="020B0604020202020204" pitchFamily="34" charset="0"/>
                <a:cs typeface="Arial" panose="020B0604020202020204" pitchFamily="34" charset="0"/>
              </a:rPr>
              <a:t>ΜΗΧΑΝΟΓΡΑΦΙΚΟ ΔΕΛΤΙΟ:</a:t>
            </a:r>
            <a:br>
              <a:rPr lang="el-GR" b="1" dirty="0">
                <a:solidFill>
                  <a:schemeClr val="tx1"/>
                </a:solidFill>
                <a:latin typeface="Arial" panose="020B0604020202020204" pitchFamily="34" charset="0"/>
                <a:cs typeface="Arial" panose="020B0604020202020204" pitchFamily="34" charset="0"/>
              </a:rPr>
            </a:br>
            <a:r>
              <a:rPr lang="el-GR" b="1" dirty="0">
                <a:solidFill>
                  <a:schemeClr val="tx1"/>
                </a:solidFill>
                <a:latin typeface="Arial" panose="020B0604020202020204" pitchFamily="34" charset="0"/>
                <a:cs typeface="Arial" panose="020B0604020202020204" pitchFamily="34" charset="0"/>
              </a:rPr>
              <a:t> ΤΡΟΠΟΣ- ΤΟΠΟΣ- ΧΡΟΝΟΣ ΥΠΟΒΟΛΗΣ (3)</a:t>
            </a:r>
            <a:br>
              <a:rPr lang="el-GR" b="1" dirty="0">
                <a:solidFill>
                  <a:schemeClr val="tx1"/>
                </a:solidFill>
                <a:latin typeface="Arial" panose="020B0604020202020204" pitchFamily="34" charset="0"/>
                <a:cs typeface="Arial" panose="020B0604020202020204" pitchFamily="34" charset="0"/>
              </a:rPr>
            </a:br>
            <a:endParaRPr lang="en-US" dirty="0">
              <a:solidFill>
                <a:schemeClr val="tx1"/>
              </a:solidFill>
            </a:endParaRPr>
          </a:p>
        </p:txBody>
      </p:sp>
      <p:sp>
        <p:nvSpPr>
          <p:cNvPr id="3" name="Footer Placeholder 2"/>
          <p:cNvSpPr>
            <a:spLocks noGrp="1"/>
          </p:cNvSpPr>
          <p:nvPr>
            <p:ph type="ftr" sz="quarter" idx="11"/>
          </p:nvPr>
        </p:nvSpPr>
        <p:spPr>
          <a:xfrm>
            <a:off x="4722607" y="6135808"/>
            <a:ext cx="5486604" cy="365125"/>
          </a:xfrm>
        </p:spPr>
        <p:txBody>
          <a:bodyPr/>
          <a:lstStyle/>
          <a:p>
            <a:r>
              <a:rPr lang="el-GR" dirty="0" smtClean="0"/>
              <a:t>ΥΣΕΑ, 31 Οκτωβρίου 2024</a:t>
            </a:r>
            <a:endParaRPr lang="en-GB" dirty="0"/>
          </a:p>
        </p:txBody>
      </p:sp>
      <p:sp>
        <p:nvSpPr>
          <p:cNvPr id="4" name="Rectangle 3"/>
          <p:cNvSpPr/>
          <p:nvPr/>
        </p:nvSpPr>
        <p:spPr>
          <a:xfrm>
            <a:off x="925158" y="1717286"/>
            <a:ext cx="10694414" cy="4339650"/>
          </a:xfrm>
          <a:prstGeom prst="rect">
            <a:avLst/>
          </a:prstGeom>
        </p:spPr>
        <p:txBody>
          <a:bodyPr wrap="square">
            <a:spAutoFit/>
          </a:bodyPr>
          <a:lstStyle/>
          <a:p>
            <a:pPr marL="109728" lvl="0">
              <a:buSzPts val="2800"/>
            </a:pPr>
            <a:r>
              <a:rPr lang="el-GR" sz="2400" b="1" dirty="0">
                <a:latin typeface="Arial" panose="020B0604020202020204" pitchFamily="34" charset="0"/>
                <a:ea typeface="Arial"/>
                <a:cs typeface="Arial" panose="020B0604020202020204" pitchFamily="34" charset="0"/>
                <a:sym typeface="Arial"/>
              </a:rPr>
              <a:t>Η αποστολή γίνεται </a:t>
            </a:r>
            <a:r>
              <a:rPr lang="el-GR" sz="2400" b="1" u="sng" dirty="0" smtClean="0">
                <a:latin typeface="Arial" panose="020B0604020202020204" pitchFamily="34" charset="0"/>
                <a:ea typeface="Arial"/>
                <a:cs typeface="Arial" panose="020B0604020202020204" pitchFamily="34" charset="0"/>
                <a:sym typeface="Arial"/>
              </a:rPr>
              <a:t>ΜΟΝΟ </a:t>
            </a:r>
            <a:r>
              <a:rPr lang="el-GR" sz="2400" b="1" dirty="0">
                <a:latin typeface="Arial" panose="020B0604020202020204" pitchFamily="34" charset="0"/>
                <a:ea typeface="Arial"/>
                <a:cs typeface="Arial" panose="020B0604020202020204" pitchFamily="34" charset="0"/>
                <a:sym typeface="Arial"/>
              </a:rPr>
              <a:t>με </a:t>
            </a:r>
            <a:r>
              <a:rPr lang="el-GR" sz="2400" b="1" dirty="0" err="1">
                <a:latin typeface="Arial" panose="020B0604020202020204" pitchFamily="34" charset="0"/>
                <a:ea typeface="Arial"/>
                <a:cs typeface="Arial" panose="020B0604020202020204" pitchFamily="34" charset="0"/>
                <a:sym typeface="Arial"/>
              </a:rPr>
              <a:t>ταχυμεταφορέα</a:t>
            </a:r>
            <a:r>
              <a:rPr lang="el-GR" sz="2400" b="1" dirty="0">
                <a:latin typeface="Arial" panose="020B0604020202020204" pitchFamily="34" charset="0"/>
                <a:ea typeface="Arial"/>
                <a:cs typeface="Arial" panose="020B0604020202020204" pitchFamily="34" charset="0"/>
                <a:sym typeface="Arial"/>
              </a:rPr>
              <a:t> (COURIER) </a:t>
            </a:r>
            <a:r>
              <a:rPr lang="el-GR" sz="2400" b="1" dirty="0" smtClean="0">
                <a:latin typeface="Arial" panose="020B0604020202020204" pitchFamily="34" charset="0"/>
                <a:ea typeface="Arial"/>
                <a:cs typeface="Arial" panose="020B0604020202020204" pitchFamily="34" charset="0"/>
                <a:sym typeface="Arial"/>
              </a:rPr>
              <a:t>προς το:</a:t>
            </a:r>
            <a:endParaRPr lang="el-GR" sz="3000" b="1" u="sng" dirty="0" smtClean="0">
              <a:latin typeface="Arial" panose="020B0604020202020204" pitchFamily="34" charset="0"/>
              <a:ea typeface="Arial"/>
              <a:cs typeface="Arial" panose="020B0604020202020204" pitchFamily="34" charset="0"/>
              <a:sym typeface="Arial"/>
            </a:endParaRPr>
          </a:p>
          <a:p>
            <a:pPr algn="ctr"/>
            <a:r>
              <a:rPr lang="el-GR" sz="3000" b="1" dirty="0" smtClean="0">
                <a:latin typeface="Arial" panose="020B0604020202020204" pitchFamily="34" charset="0"/>
                <a:ea typeface="Arial"/>
                <a:cs typeface="Arial" panose="020B0604020202020204" pitchFamily="34" charset="0"/>
                <a:sym typeface="Arial"/>
              </a:rPr>
              <a:t>       </a:t>
            </a:r>
            <a:r>
              <a:rPr lang="el-GR" sz="3000" b="1" dirty="0"/>
              <a:t>ΥΠΟΥΡΓΕΙΟ  </a:t>
            </a:r>
            <a:r>
              <a:rPr lang="el-GR" sz="3000" b="1" dirty="0" smtClean="0"/>
              <a:t>ΠΑΙΔΕΙΑΣ, ΘΡΗΣΚΕΥΜΑΤΩΝ ΚΑΙ ΑΘΛΗΤΙΣΜΟΥ</a:t>
            </a:r>
            <a:endParaRPr lang="en-US" sz="3000" dirty="0"/>
          </a:p>
          <a:p>
            <a:pPr algn="ctr"/>
            <a:r>
              <a:rPr lang="el-GR" sz="3000" b="1" dirty="0"/>
              <a:t>«ΔΙΕΥΘΥΝΣΗ ΕΞΕΤΑΣΕΩΝ ΚΑΙ ΠΙΣΤΟΠΟΙΗΣΕΩΝ»</a:t>
            </a:r>
            <a:endParaRPr lang="en-US" sz="3000" dirty="0"/>
          </a:p>
          <a:p>
            <a:pPr algn="ctr"/>
            <a:r>
              <a:rPr lang="el-GR" sz="3000" b="1" dirty="0"/>
              <a:t>ΤΜΗΜΑ  </a:t>
            </a:r>
            <a:r>
              <a:rPr lang="en-US" sz="3000" b="1" dirty="0"/>
              <a:t>B</a:t>
            </a:r>
            <a:r>
              <a:rPr lang="el-GR" sz="3000" b="1" dirty="0"/>
              <a:t>΄ </a:t>
            </a:r>
            <a:r>
              <a:rPr lang="el-GR" sz="3000" b="1" dirty="0" err="1"/>
              <a:t>γρ</a:t>
            </a:r>
            <a:r>
              <a:rPr lang="el-GR" sz="3000" b="1" dirty="0"/>
              <a:t>. </a:t>
            </a:r>
            <a:r>
              <a:rPr lang="el-GR" sz="3000" b="1" dirty="0" smtClean="0"/>
              <a:t>0086,</a:t>
            </a:r>
            <a:endParaRPr lang="en-US" sz="3000" dirty="0"/>
          </a:p>
          <a:p>
            <a:pPr algn="ctr"/>
            <a:r>
              <a:rPr lang="el-GR" sz="3000" b="1" dirty="0"/>
              <a:t>ΑΝΔ. ΠΑΠΑΝΔΡΕΟΥ 37, Τ.Κ. 15122, ΜΑΡΟΥΣΙ – ΑΘΗΝΑ, ΕΛΛΑΔΑ</a:t>
            </a:r>
          </a:p>
          <a:p>
            <a:endParaRPr lang="el-GR" b="1" u="sng" dirty="0" smtClean="0"/>
          </a:p>
          <a:p>
            <a:r>
              <a:rPr lang="el-GR" b="1" u="sng" dirty="0" smtClean="0"/>
              <a:t>με </a:t>
            </a:r>
            <a:r>
              <a:rPr lang="el-GR" b="1" u="sng" dirty="0"/>
              <a:t>την ένδειξη</a:t>
            </a:r>
            <a:r>
              <a:rPr lang="el-GR" u="sng" dirty="0"/>
              <a:t>: </a:t>
            </a:r>
            <a:endParaRPr lang="en-US" dirty="0"/>
          </a:p>
          <a:p>
            <a:r>
              <a:rPr lang="el-GR" b="1" u="sng" dirty="0"/>
              <a:t>για την Επιτροπή Συγκέντρωσης και Ελέγχου Αιτήσεων Συμμετοχής και </a:t>
            </a:r>
            <a:r>
              <a:rPr lang="el-GR" b="1" u="sng" dirty="0" smtClean="0"/>
              <a:t>Μηχανογραφικών Δελτίων </a:t>
            </a:r>
            <a:r>
              <a:rPr lang="el-GR" b="1" u="sng" dirty="0"/>
              <a:t>Ελλήνων του Εξωτερικού για το έτος </a:t>
            </a:r>
            <a:r>
              <a:rPr lang="el-GR" b="1" u="sng" dirty="0" smtClean="0"/>
              <a:t>2025</a:t>
            </a:r>
            <a:endParaRPr lang="en-US" sz="3000" b="1" dirty="0"/>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710022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0019" y="546410"/>
            <a:ext cx="9244361" cy="838593"/>
          </a:xfrm>
        </p:spPr>
        <p:txBody>
          <a:bodyPr>
            <a:normAutofit fontScale="90000"/>
          </a:bodyPr>
          <a:lstStyle/>
          <a:p>
            <a:r>
              <a:rPr lang="el-GR" sz="3200" b="1" dirty="0" smtClean="0">
                <a:solidFill>
                  <a:schemeClr val="tx1"/>
                </a:solidFill>
                <a:latin typeface="Arial" panose="020B0604020202020204" pitchFamily="34" charset="0"/>
                <a:cs typeface="Arial" panose="020B0604020202020204" pitchFamily="34" charset="0"/>
              </a:rPr>
              <a:t>ΕΓΚΥΡΟΤΗΤΑ/ΕΠΙΚΥΡΩΣΗ </a:t>
            </a:r>
            <a:r>
              <a:rPr lang="el-GR" sz="3200" b="1" dirty="0" smtClean="0">
                <a:solidFill>
                  <a:schemeClr val="tx1"/>
                </a:solidFill>
                <a:latin typeface="Arial" panose="020B0604020202020204" pitchFamily="34" charset="0"/>
                <a:cs typeface="Arial" panose="020B0604020202020204" pitchFamily="34" charset="0"/>
              </a:rPr>
              <a:t>ΔΙΚΑΙΟΛΟΓΗΤΙΚΩΝ </a:t>
            </a:r>
            <a:r>
              <a:rPr lang="en-US" dirty="0"/>
              <a:t/>
            </a:r>
            <a:br>
              <a:rPr lang="en-US" dirty="0"/>
            </a:br>
            <a:endParaRPr lang="en-US" dirty="0"/>
          </a:p>
        </p:txBody>
      </p:sp>
      <p:sp>
        <p:nvSpPr>
          <p:cNvPr id="3" name="Footer Placeholder 2"/>
          <p:cNvSpPr>
            <a:spLocks noGrp="1"/>
          </p:cNvSpPr>
          <p:nvPr>
            <p:ph type="ftr" sz="quarter" idx="11"/>
          </p:nvPr>
        </p:nvSpPr>
        <p:spPr/>
        <p:txBody>
          <a:bodyPr/>
          <a:lstStyle/>
          <a:p>
            <a:r>
              <a:rPr lang="el-GR" smtClean="0"/>
              <a:t>ΥΣΕΑ, 31 Οκτωβρίου 2024</a:t>
            </a:r>
            <a:endParaRPr lang="en-GB" dirty="0"/>
          </a:p>
        </p:txBody>
      </p:sp>
      <p:sp>
        <p:nvSpPr>
          <p:cNvPr id="4" name="Rectangle 3"/>
          <p:cNvSpPr/>
          <p:nvPr/>
        </p:nvSpPr>
        <p:spPr>
          <a:xfrm>
            <a:off x="524107" y="1572323"/>
            <a:ext cx="10794381" cy="3985706"/>
          </a:xfrm>
          <a:prstGeom prst="rect">
            <a:avLst/>
          </a:prstGeom>
        </p:spPr>
        <p:txBody>
          <a:bodyPr wrap="square">
            <a:spAutoFit/>
          </a:bodyPr>
          <a:lstStyle/>
          <a:p>
            <a:pPr algn="just">
              <a:lnSpc>
                <a:spcPct val="107000"/>
              </a:lnSpc>
              <a:spcAft>
                <a:spcPts val="800"/>
              </a:spcAft>
            </a:pPr>
            <a:r>
              <a:rPr lang="el-GR" sz="2800" b="1" dirty="0">
                <a:latin typeface="Arial" panose="020B0604020202020204" pitchFamily="34" charset="0"/>
                <a:ea typeface="Calibri" panose="020F0502020204030204" pitchFamily="34" charset="0"/>
                <a:cs typeface="Arial" panose="020B0604020202020204" pitchFamily="34" charset="0"/>
              </a:rPr>
              <a:t>Όλα τα πρωτότυπα δικαιολογητικά (Κυπριακά) που εκδίδονται από Ξένη </a:t>
            </a:r>
            <a:r>
              <a:rPr lang="el-GR" sz="2800" b="1" dirty="0" smtClean="0">
                <a:latin typeface="Arial" panose="020B0604020202020204" pitchFamily="34" charset="0"/>
                <a:ea typeface="Calibri" panose="020F0502020204030204" pitchFamily="34" charset="0"/>
                <a:cs typeface="Arial" panose="020B0604020202020204" pitchFamily="34" charset="0"/>
              </a:rPr>
              <a:t>Υπηρεσία </a:t>
            </a:r>
            <a:r>
              <a:rPr lang="el-GR" sz="2800" b="1" dirty="0">
                <a:latin typeface="Arial" panose="020B0604020202020204" pitchFamily="34" charset="0"/>
                <a:ea typeface="Calibri" panose="020F0502020204030204" pitchFamily="34" charset="0"/>
                <a:cs typeface="Arial" panose="020B0604020202020204" pitchFamily="34" charset="0"/>
              </a:rPr>
              <a:t>(π.χ. Σχολείο, άλλη Εκπαιδευτική Αρχή)  </a:t>
            </a:r>
            <a:r>
              <a:rPr lang="el-GR" sz="2800" b="1" dirty="0" smtClean="0">
                <a:latin typeface="Arial" panose="020B0604020202020204" pitchFamily="34" charset="0"/>
                <a:ea typeface="Calibri" panose="020F0502020204030204" pitchFamily="34" charset="0"/>
                <a:cs typeface="Arial" panose="020B0604020202020204" pitchFamily="34" charset="0"/>
              </a:rPr>
              <a:t>πρέπει </a:t>
            </a:r>
            <a:r>
              <a:rPr lang="el-GR" sz="2800" b="1" dirty="0">
                <a:latin typeface="Arial" panose="020B0604020202020204" pitchFamily="34" charset="0"/>
                <a:ea typeface="Calibri" panose="020F0502020204030204" pitchFamily="34" charset="0"/>
                <a:cs typeface="Arial" panose="020B0604020202020204" pitchFamily="34" charset="0"/>
              </a:rPr>
              <a:t>απαραιτήτως να είναι επικυρωμένα με την σφραγίδα </a:t>
            </a:r>
            <a:r>
              <a:rPr lang="en-GB" sz="2800" b="1" dirty="0">
                <a:latin typeface="Arial" panose="020B0604020202020204" pitchFamily="34" charset="0"/>
                <a:ea typeface="Calibri" panose="020F0502020204030204" pitchFamily="34" charset="0"/>
                <a:cs typeface="Arial" panose="020B0604020202020204" pitchFamily="34" charset="0"/>
              </a:rPr>
              <a:t>APOSTILLE </a:t>
            </a:r>
            <a:r>
              <a:rPr lang="el-GR" sz="2800" b="1" dirty="0">
                <a:latin typeface="Arial" panose="020B0604020202020204" pitchFamily="34" charset="0"/>
                <a:ea typeface="Calibri" panose="020F0502020204030204" pitchFamily="34" charset="0"/>
                <a:cs typeface="Arial" panose="020B0604020202020204" pitchFamily="34" charset="0"/>
              </a:rPr>
              <a:t>από την Κυπριακή Δημοκρατία.</a:t>
            </a:r>
          </a:p>
          <a:p>
            <a:pPr algn="just">
              <a:lnSpc>
                <a:spcPct val="107000"/>
              </a:lnSpc>
              <a:spcAft>
                <a:spcPts val="800"/>
              </a:spcAft>
            </a:pPr>
            <a:endParaRPr lang="en-US" sz="28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sz="2800" b="1" dirty="0">
                <a:latin typeface="Arial" panose="020B0604020202020204" pitchFamily="34" charset="0"/>
                <a:ea typeface="Calibri" panose="020F0502020204030204" pitchFamily="34" charset="0"/>
                <a:cs typeface="Arial" panose="020B0604020202020204" pitchFamily="34" charset="0"/>
              </a:rPr>
              <a:t>Για τη σφραγίδα </a:t>
            </a:r>
            <a:r>
              <a:rPr lang="en-US" sz="2800" b="1" dirty="0" smtClean="0">
                <a:latin typeface="Arial" panose="020B0604020202020204" pitchFamily="34" charset="0"/>
                <a:ea typeface="Calibri" panose="020F0502020204030204" pitchFamily="34" charset="0"/>
                <a:cs typeface="Arial" panose="020B0604020202020204" pitchFamily="34" charset="0"/>
              </a:rPr>
              <a:t>APOSTILLE</a:t>
            </a:r>
            <a:r>
              <a:rPr lang="el-GR" sz="2800" b="1" dirty="0" smtClean="0">
                <a:latin typeface="Arial" panose="020B0604020202020204" pitchFamily="34" charset="0"/>
                <a:ea typeface="Calibri" panose="020F0502020204030204" pitchFamily="34" charset="0"/>
                <a:cs typeface="Arial" panose="020B0604020202020204" pitchFamily="34" charset="0"/>
              </a:rPr>
              <a:t> οι </a:t>
            </a:r>
            <a:r>
              <a:rPr lang="el-GR" sz="2800" b="1" dirty="0">
                <a:latin typeface="Arial" panose="020B0604020202020204" pitchFamily="34" charset="0"/>
                <a:ea typeface="Calibri" panose="020F0502020204030204" pitchFamily="34" charset="0"/>
                <a:cs typeface="Arial" panose="020B0604020202020204" pitchFamily="34" charset="0"/>
              </a:rPr>
              <a:t>υποψήφιοι μπορούν να αποταθούν στο Υπουργείο Δικαιοσύνης και Δημοσίας Τάξεως ή στα </a:t>
            </a:r>
            <a:r>
              <a:rPr lang="el-GR" sz="2800" b="1" dirty="0" smtClean="0">
                <a:latin typeface="Arial" panose="020B0604020202020204" pitchFamily="34" charset="0"/>
                <a:ea typeface="Calibri" panose="020F0502020204030204" pitchFamily="34" charset="0"/>
                <a:cs typeface="Arial" panose="020B0604020202020204" pitchFamily="34" charset="0"/>
              </a:rPr>
              <a:t>Κέντρα </a:t>
            </a:r>
            <a:r>
              <a:rPr lang="el-GR" sz="2800" b="1" dirty="0">
                <a:latin typeface="Arial" panose="020B0604020202020204" pitchFamily="34" charset="0"/>
                <a:ea typeface="Calibri" panose="020F0502020204030204" pitchFamily="34" charset="0"/>
                <a:cs typeface="Arial" panose="020B0604020202020204" pitchFamily="34" charset="0"/>
              </a:rPr>
              <a:t>Εξυπηρέτησης </a:t>
            </a:r>
            <a:r>
              <a:rPr lang="el-GR" sz="2800" b="1" dirty="0" smtClean="0">
                <a:latin typeface="Arial" panose="020B0604020202020204" pitchFamily="34" charset="0"/>
                <a:ea typeface="Calibri" panose="020F0502020204030204" pitchFamily="34" charset="0"/>
                <a:cs typeface="Arial" panose="020B0604020202020204" pitchFamily="34" charset="0"/>
              </a:rPr>
              <a:t>Πολίτη (ΚΕΠ). </a:t>
            </a:r>
            <a:endParaRPr lang="en-US" sz="2800" b="1" dirty="0">
              <a:latin typeface="Arial" panose="020B060402020202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692391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3" y="667139"/>
            <a:ext cx="8555710" cy="4786987"/>
          </a:xfrm>
        </p:spPr>
        <p:txBody>
          <a:bodyPr>
            <a:normAutofit/>
          </a:bodyPr>
          <a:lstStyle/>
          <a:p>
            <a:pPr algn="ctr"/>
            <a:r>
              <a:rPr lang="el-GR" dirty="0" smtClean="0"/>
              <a:t/>
            </a:r>
            <a:br>
              <a:rPr lang="el-GR" dirty="0" smtClean="0"/>
            </a:br>
            <a:r>
              <a:rPr lang="el-GR" dirty="0"/>
              <a:t/>
            </a:r>
            <a:br>
              <a:rPr lang="el-GR" dirty="0"/>
            </a:br>
            <a:r>
              <a:rPr lang="el-GR" dirty="0" smtClean="0"/>
              <a:t>ΜΕΡΟΣ Δ’</a:t>
            </a:r>
            <a:br>
              <a:rPr lang="el-GR" dirty="0" smtClean="0"/>
            </a:br>
            <a:r>
              <a:rPr lang="el-GR" dirty="0"/>
              <a:t/>
            </a:r>
            <a:br>
              <a:rPr lang="el-GR" dirty="0"/>
            </a:br>
            <a:r>
              <a:rPr lang="el-GR" dirty="0" smtClean="0"/>
              <a:t>ΔΙΑΔΙΚΑΣΙΑ ΥΠΟΒΟΛΗΣ ΔΙΚΑΙΟΛΟΓΗΤΙΚΩΝ ΣΤΑ ΑΕΙ ΕΛΛΑΔΑΣ</a:t>
            </a:r>
            <a:endParaRPr lang="el-GR" dirty="0"/>
          </a:p>
        </p:txBody>
      </p:sp>
      <p:sp>
        <p:nvSpPr>
          <p:cNvPr id="3" name="Footer Placeholder 2"/>
          <p:cNvSpPr>
            <a:spLocks noGrp="1"/>
          </p:cNvSpPr>
          <p:nvPr>
            <p:ph type="ftr" sz="quarter" idx="11"/>
          </p:nvPr>
        </p:nvSpPr>
        <p:spPr>
          <a:xfrm>
            <a:off x="5077609" y="6135808"/>
            <a:ext cx="5131602" cy="365125"/>
          </a:xfrm>
        </p:spPr>
        <p:txBody>
          <a:bodyPr/>
          <a:lstStyle/>
          <a:p>
            <a:r>
              <a:rPr lang="el-GR" dirty="0" smtClean="0"/>
              <a:t>ΥΣΕΑ, 31 Οκτωβρίου 2024</a:t>
            </a:r>
            <a:endParaRPr lang="en-GB" dirty="0"/>
          </a:p>
        </p:txBody>
      </p:sp>
    </p:spTree>
    <p:extLst>
      <p:ext uri="{BB962C8B-B14F-4D97-AF65-F5344CB8AC3E}">
        <p14:creationId xmlns:p14="http://schemas.microsoft.com/office/powerpoint/2010/main" val="2013747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1239" y="1248937"/>
            <a:ext cx="9913434" cy="5018048"/>
          </a:xfrm>
        </p:spPr>
        <p:txBody>
          <a:bodyPr>
            <a:normAutofit/>
          </a:bodyPr>
          <a:lstStyle/>
          <a:p>
            <a:pPr marL="0" lvl="0" indent="0" algn="just" defTabSz="685800">
              <a:lnSpc>
                <a:spcPct val="100000"/>
              </a:lnSpc>
              <a:spcBef>
                <a:spcPts val="0"/>
              </a:spcBef>
              <a:buSzTx/>
              <a:buNone/>
            </a:pPr>
            <a:r>
              <a:rPr lang="el-GR" sz="2800" b="1" u="sng" dirty="0">
                <a:solidFill>
                  <a:schemeClr val="tx1"/>
                </a:solidFill>
                <a:latin typeface="Arial" panose="020B0604020202020204" pitchFamily="34" charset="0"/>
                <a:cs typeface="Arial" panose="020B0604020202020204" pitchFamily="34" charset="0"/>
              </a:rPr>
              <a:t>Η παρουσίαση αφορά: </a:t>
            </a:r>
          </a:p>
          <a:p>
            <a:pPr marL="0" lvl="0" indent="0" algn="just" defTabSz="685800">
              <a:lnSpc>
                <a:spcPct val="100000"/>
              </a:lnSpc>
              <a:spcBef>
                <a:spcPts val="0"/>
              </a:spcBef>
              <a:buSzTx/>
              <a:buNone/>
            </a:pPr>
            <a:r>
              <a:rPr lang="el-GR" sz="2000" dirty="0">
                <a:solidFill>
                  <a:schemeClr val="tx1"/>
                </a:solidFill>
                <a:latin typeface="Arial" panose="020B0604020202020204" pitchFamily="34" charset="0"/>
                <a:cs typeface="Arial" panose="020B0604020202020204" pitchFamily="34" charset="0"/>
              </a:rPr>
              <a:t> </a:t>
            </a:r>
          </a:p>
          <a:p>
            <a:pPr marL="0" lvl="0" indent="0" algn="just" defTabSz="685800">
              <a:lnSpc>
                <a:spcPct val="100000"/>
              </a:lnSpc>
              <a:spcBef>
                <a:spcPts val="0"/>
              </a:spcBef>
              <a:buSzTx/>
              <a:buNone/>
            </a:pPr>
            <a:r>
              <a:rPr lang="el-GR" sz="2000" b="1" dirty="0">
                <a:solidFill>
                  <a:schemeClr val="tx1"/>
                </a:solidFill>
                <a:latin typeface="Arial" pitchFamily="34" charset="0"/>
                <a:cs typeface="Arial" pitchFamily="34" charset="0"/>
              </a:rPr>
              <a:t>1. </a:t>
            </a:r>
            <a:r>
              <a:rPr lang="el-GR" sz="2000" b="1" dirty="0" smtClean="0">
                <a:solidFill>
                  <a:schemeClr val="tx1"/>
                </a:solidFill>
                <a:latin typeface="Arial" pitchFamily="34" charset="0"/>
                <a:cs typeface="Arial" pitchFamily="34" charset="0"/>
              </a:rPr>
              <a:t>Υποψηφίους</a:t>
            </a:r>
            <a:r>
              <a:rPr lang="el-GR" sz="2000" b="1" dirty="0">
                <a:solidFill>
                  <a:schemeClr val="tx1"/>
                </a:solidFill>
                <a:latin typeface="Arial" pitchFamily="34" charset="0"/>
                <a:cs typeface="Arial" pitchFamily="34" charset="0"/>
              </a:rPr>
              <a:t>, οι οποίοι έχουν και </a:t>
            </a:r>
            <a:r>
              <a:rPr lang="el-GR" sz="2000" b="1" u="sng" dirty="0">
                <a:solidFill>
                  <a:schemeClr val="tx1"/>
                </a:solidFill>
                <a:latin typeface="Arial" pitchFamily="34" charset="0"/>
                <a:cs typeface="Arial" pitchFamily="34" charset="0"/>
              </a:rPr>
              <a:t>τους δύο γονείς με Ελληνική Καταγωγή</a:t>
            </a:r>
          </a:p>
          <a:p>
            <a:pPr marL="0" lvl="0" indent="0" algn="ctr" defTabSz="685800">
              <a:lnSpc>
                <a:spcPct val="100000"/>
              </a:lnSpc>
              <a:spcBef>
                <a:spcPts val="0"/>
              </a:spcBef>
              <a:buSzTx/>
              <a:buNone/>
            </a:pPr>
            <a:endParaRPr lang="el-GR" sz="2000" b="1" u="sng" dirty="0" smtClean="0">
              <a:solidFill>
                <a:schemeClr val="tx1"/>
              </a:solidFill>
              <a:latin typeface="Arial" pitchFamily="34" charset="0"/>
              <a:cs typeface="Arial" pitchFamily="34" charset="0"/>
            </a:endParaRPr>
          </a:p>
          <a:p>
            <a:pPr marL="0" lvl="0" indent="0" algn="ctr" defTabSz="685800">
              <a:lnSpc>
                <a:spcPct val="100000"/>
              </a:lnSpc>
              <a:spcBef>
                <a:spcPts val="0"/>
              </a:spcBef>
              <a:buSzTx/>
              <a:buNone/>
            </a:pPr>
            <a:r>
              <a:rPr lang="el-GR" sz="2000" b="1" u="sng" dirty="0" smtClean="0">
                <a:solidFill>
                  <a:schemeClr val="tx1"/>
                </a:solidFill>
                <a:latin typeface="Arial" pitchFamily="34" charset="0"/>
                <a:cs typeface="Arial" pitchFamily="34" charset="0"/>
              </a:rPr>
              <a:t>ή </a:t>
            </a:r>
            <a:endParaRPr lang="el-GR" sz="2000" b="1" u="sng" dirty="0">
              <a:solidFill>
                <a:schemeClr val="tx1"/>
              </a:solidFill>
              <a:latin typeface="Arial" pitchFamily="34" charset="0"/>
              <a:cs typeface="Arial" pitchFamily="34" charset="0"/>
            </a:endParaRPr>
          </a:p>
          <a:p>
            <a:pPr marL="457200" lvl="0" indent="-457200" algn="just" defTabSz="685800">
              <a:lnSpc>
                <a:spcPct val="100000"/>
              </a:lnSpc>
              <a:spcBef>
                <a:spcPts val="0"/>
              </a:spcBef>
              <a:buSzTx/>
              <a:buFont typeface="+mj-lt"/>
              <a:buAutoNum type="arabicPeriod"/>
            </a:pPr>
            <a:endParaRPr lang="el-GR" sz="2000" b="1" dirty="0">
              <a:solidFill>
                <a:schemeClr val="tx1"/>
              </a:solidFill>
              <a:latin typeface="Arial" pitchFamily="34" charset="0"/>
              <a:cs typeface="Arial" pitchFamily="34" charset="0"/>
            </a:endParaRPr>
          </a:p>
          <a:p>
            <a:pPr marL="0" lvl="0" indent="0" algn="just" defTabSz="685800">
              <a:lnSpc>
                <a:spcPct val="100000"/>
              </a:lnSpc>
              <a:spcBef>
                <a:spcPts val="0"/>
              </a:spcBef>
              <a:buSzTx/>
              <a:buNone/>
            </a:pPr>
            <a:r>
              <a:rPr lang="el-GR" sz="2000" b="1" dirty="0">
                <a:solidFill>
                  <a:schemeClr val="tx1"/>
                </a:solidFill>
                <a:latin typeface="Arial" pitchFamily="34" charset="0"/>
                <a:cs typeface="Arial" pitchFamily="34" charset="0"/>
              </a:rPr>
              <a:t>2. </a:t>
            </a:r>
            <a:r>
              <a:rPr lang="el-GR" sz="2000" b="1" dirty="0" smtClean="0">
                <a:solidFill>
                  <a:schemeClr val="tx1"/>
                </a:solidFill>
                <a:latin typeface="Arial" pitchFamily="34" charset="0"/>
                <a:cs typeface="Arial" pitchFamily="34" charset="0"/>
              </a:rPr>
              <a:t>Υποψηφίους </a:t>
            </a:r>
            <a:r>
              <a:rPr lang="el-GR" sz="2000" b="1" dirty="0">
                <a:solidFill>
                  <a:schemeClr val="tx1"/>
                </a:solidFill>
                <a:latin typeface="Arial" pitchFamily="34" charset="0"/>
                <a:cs typeface="Arial" pitchFamily="34" charset="0"/>
              </a:rPr>
              <a:t>που </a:t>
            </a:r>
            <a:r>
              <a:rPr lang="el-GR" sz="2000" b="1" u="sng" dirty="0">
                <a:solidFill>
                  <a:schemeClr val="tx1"/>
                </a:solidFill>
                <a:latin typeface="Arial" pitchFamily="34" charset="0"/>
                <a:cs typeface="Arial" pitchFamily="34" charset="0"/>
              </a:rPr>
              <a:t>ο ένας τουλάχιστον από τους γονείς τους έχει την Ελληνική Καταγωγή και επιλέγουν να διεκδικήσουν θέση στα ΑΑΕΙ Ελλάδας </a:t>
            </a:r>
            <a:r>
              <a:rPr lang="el-GR" sz="2000" b="1" dirty="0">
                <a:solidFill>
                  <a:schemeClr val="tx1"/>
                </a:solidFill>
                <a:latin typeface="Arial" panose="020B0604020202020204" pitchFamily="34" charset="0"/>
                <a:cs typeface="Arial" panose="020B0604020202020204" pitchFamily="34" charset="0"/>
              </a:rPr>
              <a:t>μέσω της Κατηγορίας των «</a:t>
            </a:r>
            <a:r>
              <a:rPr lang="el-GR" sz="2000" b="1" i="1" dirty="0">
                <a:solidFill>
                  <a:schemeClr val="tx1"/>
                </a:solidFill>
                <a:latin typeface="Arial" panose="020B0604020202020204" pitchFamily="34" charset="0"/>
                <a:cs typeface="Arial" panose="020B0604020202020204" pitchFamily="34" charset="0"/>
              </a:rPr>
              <a:t>Ελλήνων του</a:t>
            </a:r>
            <a:r>
              <a:rPr lang="en-US" sz="2000" b="1" i="1" dirty="0">
                <a:solidFill>
                  <a:schemeClr val="tx1"/>
                </a:solidFill>
                <a:latin typeface="Arial" panose="020B0604020202020204" pitchFamily="34" charset="0"/>
                <a:cs typeface="Arial" panose="020B0604020202020204" pitchFamily="34" charset="0"/>
              </a:rPr>
              <a:t> </a:t>
            </a:r>
            <a:r>
              <a:rPr lang="el-GR" sz="2000" b="1" i="1" dirty="0">
                <a:solidFill>
                  <a:schemeClr val="tx1"/>
                </a:solidFill>
                <a:latin typeface="Arial" panose="020B0604020202020204" pitchFamily="34" charset="0"/>
                <a:cs typeface="Arial" panose="020B0604020202020204" pitchFamily="34" charset="0"/>
              </a:rPr>
              <a:t>Εξωτερικού</a:t>
            </a:r>
            <a:r>
              <a:rPr lang="el-GR" sz="2000" b="1" dirty="0">
                <a:solidFill>
                  <a:schemeClr val="tx1"/>
                </a:solidFill>
                <a:latin typeface="Arial" panose="020B0604020202020204" pitchFamily="34" charset="0"/>
                <a:cs typeface="Arial" panose="020B0604020202020204" pitchFamily="34" charset="0"/>
              </a:rPr>
              <a:t>». </a:t>
            </a:r>
            <a:endParaRPr lang="el-GR" sz="2000" b="1" u="sng" dirty="0">
              <a:solidFill>
                <a:schemeClr val="tx1"/>
              </a:solidFill>
              <a:latin typeface="Arial" pitchFamily="34" charset="0"/>
              <a:cs typeface="Arial" pitchFamily="34" charset="0"/>
            </a:endParaRPr>
          </a:p>
          <a:p>
            <a:pPr marL="457200" lvl="0" indent="-457200" algn="just" defTabSz="685800">
              <a:lnSpc>
                <a:spcPct val="100000"/>
              </a:lnSpc>
              <a:spcBef>
                <a:spcPts val="0"/>
              </a:spcBef>
              <a:buSzTx/>
              <a:buFont typeface="+mj-lt"/>
              <a:buAutoNum type="arabicPeriod"/>
            </a:pPr>
            <a:endParaRPr lang="el-GR" sz="2000" dirty="0">
              <a:solidFill>
                <a:schemeClr val="tx1"/>
              </a:solidFill>
              <a:latin typeface="Arial" panose="020B0604020202020204" pitchFamily="34" charset="0"/>
              <a:cs typeface="Arial" panose="020B0604020202020204" pitchFamily="34" charset="0"/>
            </a:endParaRPr>
          </a:p>
          <a:p>
            <a:pPr marL="0" lvl="0" indent="0" algn="just" defTabSz="685800">
              <a:lnSpc>
                <a:spcPct val="100000"/>
              </a:lnSpc>
              <a:spcBef>
                <a:spcPts val="0"/>
              </a:spcBef>
              <a:buSzTx/>
              <a:buNone/>
            </a:pPr>
            <a:r>
              <a:rPr lang="el-GR" sz="2000" b="1" dirty="0">
                <a:solidFill>
                  <a:schemeClr val="tx1"/>
                </a:solidFill>
                <a:latin typeface="Arial" panose="020B0604020202020204" pitchFamily="34" charset="0"/>
                <a:cs typeface="Arial" panose="020B0604020202020204" pitchFamily="34" charset="0"/>
              </a:rPr>
              <a:t>Στη</a:t>
            </a:r>
            <a:r>
              <a:rPr lang="en-GB" sz="2000" b="1" dirty="0">
                <a:solidFill>
                  <a:schemeClr val="tx1"/>
                </a:solidFill>
                <a:latin typeface="Arial" panose="020B0604020202020204" pitchFamily="34" charset="0"/>
                <a:cs typeface="Arial" panose="020B0604020202020204" pitchFamily="34" charset="0"/>
              </a:rPr>
              <a:t> 1</a:t>
            </a:r>
            <a:r>
              <a:rPr lang="el-GR" sz="2000" b="1" baseline="30000" dirty="0">
                <a:solidFill>
                  <a:schemeClr val="tx1"/>
                </a:solidFill>
                <a:latin typeface="Arial" panose="020B0604020202020204" pitchFamily="34" charset="0"/>
                <a:cs typeface="Arial" panose="020B0604020202020204" pitchFamily="34" charset="0"/>
              </a:rPr>
              <a:t>η</a:t>
            </a:r>
            <a:r>
              <a:rPr lang="el-GR" sz="2000" b="1" dirty="0">
                <a:solidFill>
                  <a:schemeClr val="tx1"/>
                </a:solidFill>
                <a:latin typeface="Arial" panose="020B0604020202020204" pitchFamily="34" charset="0"/>
                <a:cs typeface="Arial" panose="020B0604020202020204" pitchFamily="34" charset="0"/>
              </a:rPr>
              <a:t> περίπτωση οι υποψήφιοι </a:t>
            </a:r>
            <a:r>
              <a:rPr lang="el-GR" sz="2000" b="1" u="sng" dirty="0">
                <a:solidFill>
                  <a:schemeClr val="tx1"/>
                </a:solidFill>
                <a:latin typeface="Arial" pitchFamily="34" charset="0"/>
                <a:cs typeface="Arial" pitchFamily="34" charset="0"/>
              </a:rPr>
              <a:t>δεν δικαιούνται</a:t>
            </a:r>
            <a:r>
              <a:rPr lang="el-GR" sz="2000" b="1" dirty="0">
                <a:solidFill>
                  <a:schemeClr val="tx1"/>
                </a:solidFill>
                <a:latin typeface="Arial" panose="020B0604020202020204" pitchFamily="34" charset="0"/>
                <a:cs typeface="Arial" panose="020B0604020202020204" pitchFamily="34" charset="0"/>
              </a:rPr>
              <a:t> να διεκδικήσουν θέση στα ΑΑΕΙ Ελλάδας </a:t>
            </a:r>
            <a:r>
              <a:rPr lang="el-GR" sz="2000" b="1" dirty="0" smtClean="0">
                <a:solidFill>
                  <a:schemeClr val="tx1"/>
                </a:solidFill>
                <a:latin typeface="Arial" panose="020B0604020202020204" pitchFamily="34" charset="0"/>
                <a:cs typeface="Arial" panose="020B0604020202020204" pitchFamily="34" charset="0"/>
              </a:rPr>
              <a:t>μέσω </a:t>
            </a:r>
            <a:r>
              <a:rPr lang="el-GR" sz="2000" b="1" dirty="0">
                <a:solidFill>
                  <a:schemeClr val="tx1"/>
                </a:solidFill>
                <a:latin typeface="Arial" panose="020B0604020202020204" pitchFamily="34" charset="0"/>
                <a:cs typeface="Arial" panose="020B0604020202020204" pitchFamily="34" charset="0"/>
              </a:rPr>
              <a:t>της Κατηγορίας των «</a:t>
            </a:r>
            <a:r>
              <a:rPr lang="el-GR" sz="2000" b="1" i="1" dirty="0">
                <a:solidFill>
                  <a:schemeClr val="tx1"/>
                </a:solidFill>
                <a:latin typeface="Arial" panose="020B0604020202020204" pitchFamily="34" charset="0"/>
                <a:cs typeface="Arial" panose="020B0604020202020204" pitchFamily="34" charset="0"/>
              </a:rPr>
              <a:t>Αλλοδαπών-Αλλογενών</a:t>
            </a:r>
            <a:r>
              <a:rPr lang="el-GR" sz="2000" b="1" dirty="0">
                <a:solidFill>
                  <a:schemeClr val="tx1"/>
                </a:solidFill>
                <a:latin typeface="Arial" panose="020B0604020202020204" pitchFamily="34" charset="0"/>
                <a:cs typeface="Arial" panose="020B0604020202020204" pitchFamily="34" charset="0"/>
              </a:rPr>
              <a:t>».</a:t>
            </a:r>
            <a:endParaRPr lang="en-US" sz="2000" b="1" dirty="0">
              <a:solidFill>
                <a:schemeClr val="tx1"/>
              </a:solidFill>
              <a:latin typeface="Arial" panose="020B0604020202020204" pitchFamily="34" charset="0"/>
              <a:cs typeface="Arial" panose="020B0604020202020204" pitchFamily="34" charset="0"/>
            </a:endParaRPr>
          </a:p>
          <a:p>
            <a:pPr marL="0" lvl="0" indent="0" algn="just" defTabSz="685800">
              <a:lnSpc>
                <a:spcPct val="100000"/>
              </a:lnSpc>
              <a:spcBef>
                <a:spcPts val="0"/>
              </a:spcBef>
              <a:buSzTx/>
              <a:buNone/>
            </a:pPr>
            <a:endParaRPr lang="en-US" sz="2000" dirty="0">
              <a:latin typeface="Arial" panose="020B0604020202020204" pitchFamily="34" charset="0"/>
              <a:cs typeface="Arial" panose="020B0604020202020204" pitchFamily="34" charset="0"/>
            </a:endParaRPr>
          </a:p>
          <a:p>
            <a:pPr marL="0" lvl="0" indent="0" defTabSz="685800">
              <a:lnSpc>
                <a:spcPct val="100000"/>
              </a:lnSpc>
              <a:spcBef>
                <a:spcPts val="0"/>
              </a:spcBef>
              <a:buSzTx/>
              <a:buNone/>
            </a:pPr>
            <a:endParaRPr lang="el-GR" sz="2000" b="1" u="sng" dirty="0">
              <a:solidFill>
                <a:srgbClr val="002060"/>
              </a:solidFill>
              <a:latin typeface="Arial" pitchFamily="34" charset="0"/>
              <a:cs typeface="Arial" pitchFamily="34" charset="0"/>
            </a:endParaRPr>
          </a:p>
          <a:p>
            <a:endParaRPr lang="en-US" dirty="0"/>
          </a:p>
        </p:txBody>
      </p:sp>
      <p:sp>
        <p:nvSpPr>
          <p:cNvPr id="4" name="Footer Placeholder 3"/>
          <p:cNvSpPr>
            <a:spLocks noGrp="1"/>
          </p:cNvSpPr>
          <p:nvPr>
            <p:ph type="ftr" sz="quarter" idx="11"/>
          </p:nvPr>
        </p:nvSpPr>
        <p:spPr>
          <a:xfrm>
            <a:off x="2626098" y="6266985"/>
            <a:ext cx="5783496" cy="178420"/>
          </a:xfrm>
        </p:spPr>
        <p:txBody>
          <a:bodyPr/>
          <a:lstStyle/>
          <a:p>
            <a:pPr algn="ctr"/>
            <a:r>
              <a:rPr lang="el-GR" smtClean="0"/>
              <a:t>ΥΣΕΑ, 31 Οκτωβρίου 2024</a:t>
            </a:r>
            <a:endParaRPr lang="en-GB" dirty="0"/>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2474142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3646" y="710004"/>
            <a:ext cx="9643539" cy="5425803"/>
          </a:xfrm>
        </p:spPr>
        <p:txBody>
          <a:bodyPr>
            <a:normAutofit fontScale="90000"/>
          </a:bodyPr>
          <a:lstStyle/>
          <a:p>
            <a:r>
              <a:rPr lang="el-GR" b="1" dirty="0" smtClean="0"/>
              <a:t>ΔΙΚΑΙΟΛΟΓΗΤΙΚΑ (1)</a:t>
            </a:r>
            <a:br>
              <a:rPr lang="el-GR" b="1" dirty="0" smtClean="0"/>
            </a:br>
            <a:r>
              <a:rPr lang="el-GR" b="1" dirty="0" smtClean="0">
                <a:latin typeface="Arial" panose="020B0604020202020204" pitchFamily="34" charset="0"/>
                <a:cs typeface="Arial" panose="020B0604020202020204" pitchFamily="34" charset="0"/>
              </a:rPr>
              <a:t/>
            </a:r>
            <a:br>
              <a:rPr lang="el-GR" b="1" dirty="0" smtClean="0">
                <a:latin typeface="Arial" panose="020B0604020202020204" pitchFamily="34" charset="0"/>
                <a:cs typeface="Arial" panose="020B0604020202020204" pitchFamily="34" charset="0"/>
              </a:rPr>
            </a:br>
            <a:r>
              <a:rPr lang="el-GR" b="1" dirty="0" smtClean="0">
                <a:latin typeface="Arial" panose="020B0604020202020204" pitchFamily="34" charset="0"/>
                <a:cs typeface="Arial" panose="020B0604020202020204" pitchFamily="34" charset="0"/>
              </a:rPr>
              <a:t>Η κατάθεσή τους </a:t>
            </a:r>
            <a:r>
              <a:rPr lang="el-GR" b="1" dirty="0">
                <a:latin typeface="Arial" panose="020B0604020202020204" pitchFamily="34" charset="0"/>
                <a:cs typeface="Arial" panose="020B0604020202020204" pitchFamily="34" charset="0"/>
              </a:rPr>
              <a:t>γίνεται στις Γραμματείες των Τμημάτων/Σχολών </a:t>
            </a:r>
            <a:r>
              <a:rPr lang="el-GR" b="1" dirty="0" smtClean="0">
                <a:latin typeface="Arial" panose="020B0604020202020204" pitchFamily="34" charset="0"/>
                <a:cs typeface="Arial" panose="020B0604020202020204" pitchFamily="34" charset="0"/>
              </a:rPr>
              <a:t>μετά την ανακοίνωση των αποτελεσμάτων.</a:t>
            </a:r>
            <a:br>
              <a:rPr lang="el-GR" b="1" dirty="0" smtClean="0">
                <a:latin typeface="Arial" panose="020B0604020202020204" pitchFamily="34" charset="0"/>
                <a:cs typeface="Arial" panose="020B0604020202020204" pitchFamily="34" charset="0"/>
              </a:rPr>
            </a:br>
            <a:r>
              <a:rPr lang="el-GR" b="1" dirty="0">
                <a:latin typeface="Arial" panose="020B0604020202020204" pitchFamily="34" charset="0"/>
                <a:cs typeface="Arial" panose="020B0604020202020204" pitchFamily="34" charset="0"/>
              </a:rPr>
              <a:t/>
            </a:r>
            <a:br>
              <a:rPr lang="el-GR" b="1" dirty="0">
                <a:latin typeface="Arial" panose="020B0604020202020204" pitchFamily="34" charset="0"/>
                <a:cs typeface="Arial" panose="020B0604020202020204" pitchFamily="34" charset="0"/>
              </a:rPr>
            </a:br>
            <a:r>
              <a:rPr lang="el-GR" sz="2200" b="1" dirty="0"/>
              <a:t>Επισημαίνεται ότι οι υποψήφιοι πριν τη συμπλήρωση της ηλεκτρονικής αίτησης </a:t>
            </a:r>
            <a:r>
              <a:rPr lang="el-GR" sz="2200" b="1" u="sng" dirty="0" smtClean="0"/>
              <a:t>(Ιούλιος)</a:t>
            </a:r>
            <a:r>
              <a:rPr lang="el-GR" sz="2200" b="1" dirty="0" smtClean="0"/>
              <a:t> και </a:t>
            </a:r>
            <a:r>
              <a:rPr lang="el-GR" sz="2200" b="1" dirty="0"/>
              <a:t>μηχανογραφικού δελτίου θα πρέπει να έχουν συγκεντρώσει όλα τα απαραίτητα δικαιολογητικά που απαιτούνται για την κατηγορία στην οποία ανήκουν και τα οποία έχουν αναφερθεί αναλυτικά ανά κατηγορία στο κεφάλαιο Β’, ανεξάρτητα από το γεγονός ότι ο έλεγχος θα γίνει στις Γραμματείες των </a:t>
            </a:r>
            <a:r>
              <a:rPr lang="el-GR" sz="2200" b="1" dirty="0" smtClean="0"/>
              <a:t>Τμημάτων </a:t>
            </a:r>
            <a:r>
              <a:rPr lang="el-GR" sz="2200" b="1" dirty="0"/>
              <a:t>ή </a:t>
            </a:r>
            <a:r>
              <a:rPr lang="el-GR" sz="2200" b="1" dirty="0" smtClean="0"/>
              <a:t>Σχολών </a:t>
            </a:r>
            <a:r>
              <a:rPr lang="el-GR" sz="2200" b="1" dirty="0"/>
              <a:t>επιτυχίας τους κατά την περίοδο των εγγραφών.</a:t>
            </a:r>
            <a:r>
              <a:rPr lang="el-GR" b="1" dirty="0">
                <a:latin typeface="Arial" panose="020B0604020202020204" pitchFamily="34" charset="0"/>
                <a:cs typeface="Arial" panose="020B0604020202020204" pitchFamily="34" charset="0"/>
              </a:rPr>
              <a:t/>
            </a:r>
            <a:br>
              <a:rPr lang="el-GR" b="1" dirty="0">
                <a:latin typeface="Arial" panose="020B0604020202020204" pitchFamily="34" charset="0"/>
                <a:cs typeface="Arial" panose="020B0604020202020204" pitchFamily="34" charset="0"/>
              </a:rPr>
            </a:br>
            <a:endParaRPr lang="el-GR" b="1" dirty="0"/>
          </a:p>
        </p:txBody>
      </p:sp>
      <p:sp>
        <p:nvSpPr>
          <p:cNvPr id="3" name="Footer Placeholder 2"/>
          <p:cNvSpPr>
            <a:spLocks noGrp="1"/>
          </p:cNvSpPr>
          <p:nvPr>
            <p:ph type="ftr" sz="quarter" idx="11"/>
          </p:nvPr>
        </p:nvSpPr>
        <p:spPr>
          <a:xfrm>
            <a:off x="4980791" y="6135808"/>
            <a:ext cx="5228420" cy="365125"/>
          </a:xfrm>
        </p:spPr>
        <p:txBody>
          <a:bodyPr/>
          <a:lstStyle/>
          <a:p>
            <a:r>
              <a:rPr lang="el-GR" smtClean="0"/>
              <a:t>ΥΣΕΑ, 31 Οκτωβρίου 2024</a:t>
            </a:r>
            <a:endParaRPr lang="en-GB"/>
          </a:p>
        </p:txBody>
      </p:sp>
    </p:spTree>
    <p:extLst>
      <p:ext uri="{BB962C8B-B14F-4D97-AF65-F5344CB8AC3E}">
        <p14:creationId xmlns:p14="http://schemas.microsoft.com/office/powerpoint/2010/main" val="2598595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4966" y="635620"/>
            <a:ext cx="8519533" cy="379141"/>
          </a:xfrm>
        </p:spPr>
        <p:txBody>
          <a:bodyPr>
            <a:normAutofit fontScale="90000"/>
          </a:bodyPr>
          <a:lstStyle/>
          <a:p>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GB" sz="3100" b="1" u="sng"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3" name="Content Placeholder 2"/>
          <p:cNvSpPr>
            <a:spLocks noGrp="1"/>
          </p:cNvSpPr>
          <p:nvPr>
            <p:ph idx="1"/>
          </p:nvPr>
        </p:nvSpPr>
        <p:spPr>
          <a:xfrm>
            <a:off x="699770" y="385534"/>
            <a:ext cx="10886344" cy="3991087"/>
          </a:xfrm>
        </p:spPr>
        <p:txBody>
          <a:bodyPr>
            <a:noAutofit/>
          </a:bodyPr>
          <a:lstStyle/>
          <a:p>
            <a:pPr marL="0" lvl="0" indent="0" defTabSz="685800">
              <a:lnSpc>
                <a:spcPct val="90000"/>
              </a:lnSpc>
              <a:spcBef>
                <a:spcPts val="750"/>
              </a:spcBef>
              <a:buSzTx/>
              <a:buNone/>
            </a:pPr>
            <a:endParaRPr lang="el-GR" sz="16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lvl="0" indent="0" defTabSz="685800">
              <a:lnSpc>
                <a:spcPct val="90000"/>
              </a:lnSpc>
              <a:spcBef>
                <a:spcPts val="750"/>
              </a:spcBef>
              <a:buSzTx/>
              <a:buNone/>
            </a:pPr>
            <a:endParaRPr lang="el-GR" sz="1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indent="0" algn="just">
              <a:buNone/>
            </a:pPr>
            <a:r>
              <a:rPr lang="el-GR" sz="2000" b="1" dirty="0" smtClean="0">
                <a:solidFill>
                  <a:schemeClr val="tx1"/>
                </a:solidFill>
                <a:latin typeface="Arial" panose="020B0604020202020204" pitchFamily="34" charset="0"/>
                <a:cs typeface="Arial" panose="020B0604020202020204" pitchFamily="34" charset="0"/>
              </a:rPr>
              <a:t>Τα </a:t>
            </a:r>
            <a:r>
              <a:rPr lang="el-GR" sz="2000" b="1" dirty="0">
                <a:solidFill>
                  <a:schemeClr val="tx1"/>
                </a:solidFill>
                <a:latin typeface="Arial" panose="020B0604020202020204" pitchFamily="34" charset="0"/>
                <a:cs typeface="Arial" panose="020B0604020202020204" pitchFamily="34" charset="0"/>
              </a:rPr>
              <a:t>δικαιολογητικά πιστοποιούν την ισχύ </a:t>
            </a:r>
            <a:r>
              <a:rPr lang="el-GR" sz="2000" b="1" dirty="0" smtClean="0">
                <a:solidFill>
                  <a:schemeClr val="tx1"/>
                </a:solidFill>
                <a:latin typeface="Arial" panose="020B0604020202020204" pitchFamily="34" charset="0"/>
                <a:cs typeface="Arial" panose="020B0604020202020204" pitchFamily="34" charset="0"/>
              </a:rPr>
              <a:t>των </a:t>
            </a:r>
            <a:r>
              <a:rPr lang="el-GR" sz="2000" b="1" dirty="0">
                <a:solidFill>
                  <a:schemeClr val="tx1"/>
                </a:solidFill>
                <a:latin typeface="Arial" panose="020B0604020202020204" pitchFamily="34" charset="0"/>
                <a:cs typeface="Arial" panose="020B0604020202020204" pitchFamily="34" charset="0"/>
              </a:rPr>
              <a:t>προϋποθέσεων </a:t>
            </a:r>
            <a:r>
              <a:rPr lang="el-GR" sz="2000" b="1" dirty="0" smtClean="0">
                <a:solidFill>
                  <a:schemeClr val="tx1"/>
                </a:solidFill>
                <a:latin typeface="Arial" panose="020B0604020202020204" pitchFamily="34" charset="0"/>
                <a:cs typeface="Arial" panose="020B0604020202020204" pitchFamily="34" charset="0"/>
              </a:rPr>
              <a:t>υπαγωγής</a:t>
            </a:r>
            <a:r>
              <a:rPr lang="en-US" sz="2000" b="1" dirty="0">
                <a:solidFill>
                  <a:schemeClr val="tx1"/>
                </a:solidFill>
                <a:latin typeface="Arial" panose="020B0604020202020204" pitchFamily="34" charset="0"/>
                <a:cs typeface="Arial" panose="020B0604020202020204" pitchFamily="34" charset="0"/>
              </a:rPr>
              <a:t> </a:t>
            </a:r>
            <a:r>
              <a:rPr lang="el-GR" sz="2000" b="1" dirty="0" smtClean="0">
                <a:solidFill>
                  <a:schemeClr val="tx1"/>
                </a:solidFill>
                <a:latin typeface="Arial" panose="020B0604020202020204" pitchFamily="34" charset="0"/>
                <a:cs typeface="Arial" panose="020B0604020202020204" pitchFamily="34" charset="0"/>
              </a:rPr>
              <a:t>των </a:t>
            </a:r>
            <a:r>
              <a:rPr lang="el-GR" sz="2000" b="1" dirty="0">
                <a:solidFill>
                  <a:schemeClr val="tx1"/>
                </a:solidFill>
                <a:latin typeface="Arial" panose="020B0604020202020204" pitchFamily="34" charset="0"/>
                <a:cs typeface="Arial" panose="020B0604020202020204" pitchFamily="34" charset="0"/>
              </a:rPr>
              <a:t>υποψηφίων στην Κατηγορία 4</a:t>
            </a:r>
            <a:r>
              <a:rPr lang="el-GR" sz="2000" b="1" dirty="0" smtClean="0">
                <a:solidFill>
                  <a:schemeClr val="tx1"/>
                </a:solidFill>
                <a:latin typeface="Arial" panose="020B0604020202020204" pitchFamily="34" charset="0"/>
                <a:cs typeface="Arial" panose="020B0604020202020204" pitchFamily="34" charset="0"/>
              </a:rPr>
              <a:t>.: </a:t>
            </a:r>
            <a:endParaRPr lang="en-US" sz="2000" b="1" dirty="0">
              <a:solidFill>
                <a:schemeClr val="tx1"/>
              </a:solidFill>
              <a:latin typeface="Arial" panose="020B0604020202020204" pitchFamily="34" charset="0"/>
              <a:cs typeface="Arial" panose="020B0604020202020204" pitchFamily="34" charset="0"/>
            </a:endParaRPr>
          </a:p>
          <a:p>
            <a:pPr marL="0" lvl="0" indent="0" algn="just">
              <a:buNone/>
            </a:pPr>
            <a:r>
              <a:rPr lang="el-GR" sz="2000" b="1" dirty="0">
                <a:solidFill>
                  <a:schemeClr val="tx1"/>
                </a:solidFill>
                <a:latin typeface="Arial" panose="020B0604020202020204" pitchFamily="34" charset="0"/>
                <a:cs typeface="Arial" panose="020B0604020202020204" pitchFamily="34" charset="0"/>
              </a:rPr>
              <a:t>1. Τίτλος Απόλυσης Δευτεροβάθμιας Εκπαίδευσης</a:t>
            </a:r>
            <a:endParaRPr lang="en-US" sz="2000" b="1" dirty="0">
              <a:solidFill>
                <a:schemeClr val="tx1"/>
              </a:solidFill>
              <a:latin typeface="Arial" panose="020B0604020202020204" pitchFamily="34" charset="0"/>
              <a:cs typeface="Arial" panose="020B0604020202020204" pitchFamily="34" charset="0"/>
            </a:endParaRPr>
          </a:p>
          <a:p>
            <a:pPr marL="0" lvl="0" indent="0" algn="just">
              <a:buNone/>
            </a:pPr>
            <a:r>
              <a:rPr lang="el-GR" sz="2000" b="1" dirty="0">
                <a:solidFill>
                  <a:schemeClr val="tx1"/>
                </a:solidFill>
                <a:latin typeface="Arial" panose="020B0604020202020204" pitchFamily="34" charset="0"/>
                <a:cs typeface="Arial" panose="020B0604020202020204" pitchFamily="34" charset="0"/>
              </a:rPr>
              <a:t>2. Τρεις (3) φωτογραφίες τύπου Αστυνομικής Ταυτότητας</a:t>
            </a:r>
            <a:endParaRPr lang="en-US" sz="2000" b="1" dirty="0">
              <a:solidFill>
                <a:schemeClr val="tx1"/>
              </a:solidFill>
              <a:latin typeface="Arial" panose="020B0604020202020204" pitchFamily="34" charset="0"/>
              <a:cs typeface="Arial" panose="020B0604020202020204" pitchFamily="34" charset="0"/>
            </a:endParaRPr>
          </a:p>
          <a:p>
            <a:pPr marL="0" lvl="0" indent="0" algn="just">
              <a:buNone/>
            </a:pPr>
            <a:r>
              <a:rPr lang="el-GR" sz="2000" b="1" dirty="0">
                <a:solidFill>
                  <a:schemeClr val="tx1"/>
                </a:solidFill>
                <a:latin typeface="Arial" panose="020B0604020202020204" pitchFamily="34" charset="0"/>
                <a:cs typeface="Arial" panose="020B0604020202020204" pitchFamily="34" charset="0"/>
              </a:rPr>
              <a:t>3. Πιστοποιητικό Οικογενειακής </a:t>
            </a:r>
            <a:r>
              <a:rPr lang="el-GR" sz="2000" b="1" dirty="0" smtClean="0">
                <a:solidFill>
                  <a:schemeClr val="tx1"/>
                </a:solidFill>
                <a:latin typeface="Arial" panose="020B0604020202020204" pitchFamily="34" charset="0"/>
                <a:cs typeface="Arial" panose="020B0604020202020204" pitchFamily="34" charset="0"/>
              </a:rPr>
              <a:t>κατάστασης από το οποίο να προκύπτει ότι ο ένας τουλάχιστον των γονέων είναι ελληνικής καταγωγής. </a:t>
            </a:r>
            <a:r>
              <a:rPr lang="el-GR" sz="2000" b="1" dirty="0">
                <a:solidFill>
                  <a:schemeClr val="tx1"/>
                </a:solidFill>
                <a:latin typeface="Arial" panose="020B0604020202020204" pitchFamily="34" charset="0"/>
                <a:cs typeface="Arial" panose="020B0604020202020204" pitchFamily="34" charset="0"/>
              </a:rPr>
              <a:t>Μπορεί να ζητηθεί μέσω του Προξενικού Γραφείου της Ελλάδας στη Λευκωσία ή απευθείας από τον Δήμο στον οποίο έχει οικογενειακή μερίδα ο γονέας Ελληνικής Καταγωγής. </a:t>
            </a:r>
            <a:endParaRPr lang="en-US" sz="2000" b="1" dirty="0">
              <a:solidFill>
                <a:schemeClr val="tx1"/>
              </a:solidFill>
              <a:latin typeface="Arial" panose="020B0604020202020204" pitchFamily="34" charset="0"/>
              <a:cs typeface="Arial" panose="020B0604020202020204" pitchFamily="34" charset="0"/>
            </a:endParaRPr>
          </a:p>
          <a:p>
            <a:pPr marL="0" indent="0" algn="just">
              <a:buNone/>
            </a:pPr>
            <a:r>
              <a:rPr lang="el-GR" sz="2000" b="1" dirty="0">
                <a:solidFill>
                  <a:schemeClr val="tx1"/>
                </a:solidFill>
                <a:latin typeface="Arial" panose="020B0604020202020204" pitchFamily="34" charset="0"/>
                <a:cs typeface="Arial" panose="020B0604020202020204" pitchFamily="34" charset="0"/>
              </a:rPr>
              <a:t>4. Βεβαίωση Διαμονής γονέα</a:t>
            </a:r>
            <a:r>
              <a:rPr lang="en-US" sz="2000" b="1" dirty="0">
                <a:solidFill>
                  <a:schemeClr val="tx1"/>
                </a:solidFill>
                <a:latin typeface="Arial" panose="020B0604020202020204" pitchFamily="34" charset="0"/>
                <a:cs typeface="Arial" panose="020B0604020202020204" pitchFamily="34" charset="0"/>
              </a:rPr>
              <a:t> </a:t>
            </a:r>
            <a:r>
              <a:rPr lang="el-GR" sz="2000" b="1" dirty="0">
                <a:solidFill>
                  <a:schemeClr val="tx1"/>
                </a:solidFill>
                <a:latin typeface="Arial" panose="020B0604020202020204" pitchFamily="34" charset="0"/>
                <a:cs typeface="Arial" panose="020B0604020202020204" pitchFamily="34" charset="0"/>
              </a:rPr>
              <a:t>από την οποία να προκύπτει ότι ο ένας τουλάχιστον των γονέων του υποψηφίου κατοικούσε και διέμενε μόνιμα στη χώρα φοίτησης του υποψηφίου τουλάχιστον δύο (2) χρόνια κατά την τελευταία πενταετία (5) πριν την αποφοίτηση του υποψηφίου από το Λύκειο. Χορηγείται από το Προξενικό Γραφείο</a:t>
            </a:r>
            <a:r>
              <a:rPr lang="el-GR" sz="2000" b="1" dirty="0" smtClean="0">
                <a:solidFill>
                  <a:schemeClr val="tx1"/>
                </a:solidFill>
                <a:latin typeface="Arial" panose="020B0604020202020204" pitchFamily="34" charset="0"/>
                <a:cs typeface="Arial" panose="020B0604020202020204" pitchFamily="34" charset="0"/>
              </a:rPr>
              <a:t>. </a:t>
            </a:r>
            <a:r>
              <a:rPr lang="el-GR" sz="2000" b="1" dirty="0">
                <a:solidFill>
                  <a:schemeClr val="tx1"/>
                </a:solidFill>
                <a:latin typeface="Arial" panose="020B0604020202020204" pitchFamily="34" charset="0"/>
                <a:cs typeface="Arial" panose="020B0604020202020204" pitchFamily="34" charset="0"/>
              </a:rPr>
              <a:t>Σε περίπτωση αποσπασμένων γονέων, βεβαίωση της οικείας Δ</a:t>
            </a:r>
            <a:r>
              <a:rPr lang="el-GR" sz="2000" b="1" dirty="0" smtClean="0">
                <a:solidFill>
                  <a:schemeClr val="tx1"/>
                </a:solidFill>
                <a:latin typeface="Arial" panose="020B0604020202020204" pitchFamily="34" charset="0"/>
                <a:cs typeface="Arial" panose="020B0604020202020204" pitchFamily="34" charset="0"/>
              </a:rPr>
              <a:t>ιπλωματικής </a:t>
            </a:r>
            <a:r>
              <a:rPr lang="el-GR" sz="2000" b="1" dirty="0">
                <a:solidFill>
                  <a:schemeClr val="tx1"/>
                </a:solidFill>
                <a:latin typeface="Arial" panose="020B0604020202020204" pitchFamily="34" charset="0"/>
                <a:cs typeface="Arial" panose="020B0604020202020204" pitchFamily="34" charset="0"/>
              </a:rPr>
              <a:t>Α</a:t>
            </a:r>
            <a:r>
              <a:rPr lang="el-GR" sz="2000" b="1" dirty="0" smtClean="0">
                <a:solidFill>
                  <a:schemeClr val="tx1"/>
                </a:solidFill>
                <a:latin typeface="Arial" panose="020B0604020202020204" pitchFamily="34" charset="0"/>
                <a:cs typeface="Arial" panose="020B0604020202020204" pitchFamily="34" charset="0"/>
              </a:rPr>
              <a:t>ρχής </a:t>
            </a:r>
            <a:r>
              <a:rPr lang="el-GR" sz="2000" b="1" dirty="0">
                <a:solidFill>
                  <a:schemeClr val="tx1"/>
                </a:solidFill>
                <a:latin typeface="Arial" panose="020B0604020202020204" pitchFamily="34" charset="0"/>
                <a:cs typeface="Arial" panose="020B0604020202020204" pitchFamily="34" charset="0"/>
              </a:rPr>
              <a:t>της Ελλάδας, από την οποία να προκύπτει το χρονικό διάστημα που ο ένας τουλάχιστον των γονέων του υποψηφίου ήταν αποσπασμένος σε Ελληνική Δημόσια Υπηρεσία στην Κύπρο ή σε Διεθνή </a:t>
            </a:r>
            <a:r>
              <a:rPr lang="el-GR" sz="2000" b="1" dirty="0" smtClean="0">
                <a:solidFill>
                  <a:schemeClr val="tx1"/>
                </a:solidFill>
                <a:latin typeface="Arial" panose="020B0604020202020204" pitchFamily="34" charset="0"/>
                <a:cs typeface="Arial" panose="020B0604020202020204" pitchFamily="34" charset="0"/>
              </a:rPr>
              <a:t>Οργανισμό στον οποίο μετέχει και η Ελλάδα.  </a:t>
            </a:r>
            <a:endParaRPr lang="en-GB" sz="2000" dirty="0">
              <a:solidFill>
                <a:schemeClr val="tx1"/>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flipH="1">
            <a:off x="9623501" y="6289288"/>
            <a:ext cx="1962613" cy="312234"/>
          </a:xfrm>
        </p:spPr>
        <p:txBody>
          <a:bodyPr/>
          <a:lstStyle/>
          <a:p>
            <a:r>
              <a:rPr lang="el-GR" smtClean="0"/>
              <a:t>ΥΣΕΑ, 31 Οκτωβρίου 2024</a:t>
            </a:r>
            <a:endParaRPr lang="en-GB" dirty="0"/>
          </a:p>
        </p:txBody>
      </p:sp>
      <p:sp>
        <p:nvSpPr>
          <p:cNvPr id="7" name="Rectangle 6"/>
          <p:cNvSpPr/>
          <p:nvPr/>
        </p:nvSpPr>
        <p:spPr>
          <a:xfrm>
            <a:off x="267629" y="93147"/>
            <a:ext cx="9952136" cy="584775"/>
          </a:xfrm>
          <a:prstGeom prst="rect">
            <a:avLst/>
          </a:prstGeom>
        </p:spPr>
        <p:txBody>
          <a:bodyPr wrap="square">
            <a:spAutoFit/>
          </a:bodyPr>
          <a:lstStyle/>
          <a:p>
            <a:r>
              <a:rPr lang="el-GR" sz="3200" b="1" dirty="0" smtClean="0">
                <a:latin typeface="Arial" panose="020B0604020202020204" pitchFamily="34" charset="0"/>
                <a:cs typeface="Arial" panose="020B0604020202020204" pitchFamily="34" charset="0"/>
              </a:rPr>
              <a:t>ΔΙΚΑΙΟΛΟΓΗΤΙΚΑ (2)</a:t>
            </a:r>
            <a:endParaRPr lang="en-US" sz="3200" b="1" dirty="0"/>
          </a:p>
        </p:txBody>
      </p:sp>
      <p:pic>
        <p:nvPicPr>
          <p:cNvPr id="6" name="Picture 5"/>
          <p:cNvPicPr>
            <a:picLocks noChangeAspect="1"/>
          </p:cNvPicPr>
          <p:nvPr/>
        </p:nvPicPr>
        <p:blipFill>
          <a:blip r:embed="rId3"/>
          <a:stretch>
            <a:fillRect/>
          </a:stretch>
        </p:blipFill>
        <p:spPr>
          <a:xfrm>
            <a:off x="10313515" y="55758"/>
            <a:ext cx="1272599" cy="1267362"/>
          </a:xfrm>
          <a:prstGeom prst="rect">
            <a:avLst/>
          </a:prstGeom>
        </p:spPr>
      </p:pic>
    </p:spTree>
    <p:extLst>
      <p:ext uri="{BB962C8B-B14F-4D97-AF65-F5344CB8AC3E}">
        <p14:creationId xmlns:p14="http://schemas.microsoft.com/office/powerpoint/2010/main" val="32394146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386" y="524108"/>
            <a:ext cx="10724026" cy="938932"/>
          </a:xfrm>
        </p:spPr>
        <p:txBody>
          <a:bodyPr>
            <a:normAutofit fontScale="90000"/>
          </a:bodyPr>
          <a:lstStyle/>
          <a:p>
            <a: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l-GR"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ΔΙΚΑΙΟΛΟΓΗΤΙΚΑ </a:t>
            </a:r>
            <a:r>
              <a:rPr lang="el-GR"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dirty="0"/>
              <a:t/>
            </a:r>
            <a:br>
              <a:rPr lang="en-US" dirty="0"/>
            </a:br>
            <a:endParaRPr lang="en-GB"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67992" y="1224264"/>
            <a:ext cx="11496907" cy="5772699"/>
          </a:xfrm>
        </p:spPr>
        <p:txBody>
          <a:bodyPr>
            <a:normAutofit/>
          </a:bodyPr>
          <a:lstStyle/>
          <a:p>
            <a:pPr marL="0" lvl="0" indent="0" algn="just" defTabSz="685800">
              <a:lnSpc>
                <a:spcPct val="110000"/>
              </a:lnSpc>
              <a:spcBef>
                <a:spcPts val="750"/>
              </a:spcBef>
              <a:buSzTx/>
              <a:buNone/>
            </a:pPr>
            <a:endParaRPr lang="el-GR"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indent="0" algn="just">
              <a:buNone/>
            </a:pPr>
            <a:r>
              <a:rPr lang="el-GR" b="1" dirty="0">
                <a:solidFill>
                  <a:schemeClr val="tx1"/>
                </a:solidFill>
                <a:latin typeface="Arial" panose="020B0604020202020204" pitchFamily="34" charset="0"/>
                <a:cs typeface="Arial" panose="020B0604020202020204" pitchFamily="34" charset="0"/>
              </a:rPr>
              <a:t>5. Πιστοποιητικό Π4: Βεβαίωση ότι το Απολυτήριο δίνει το δικαίωμα εισαγωγής στα Πανεπιστήμια της </a:t>
            </a:r>
            <a:r>
              <a:rPr lang="el-GR" b="1" dirty="0" smtClean="0">
                <a:solidFill>
                  <a:schemeClr val="tx1"/>
                </a:solidFill>
                <a:latin typeface="Arial" panose="020B0604020202020204" pitchFamily="34" charset="0"/>
                <a:cs typeface="Arial" panose="020B0604020202020204" pitchFamily="34" charset="0"/>
              </a:rPr>
              <a:t>Κύπρου </a:t>
            </a:r>
            <a:r>
              <a:rPr lang="en-GB" b="1" dirty="0" smtClean="0">
                <a:solidFill>
                  <a:srgbClr val="FF0000"/>
                </a:solidFill>
                <a:latin typeface="Arial" panose="020B0604020202020204" pitchFamily="34" charset="0"/>
                <a:cs typeface="Arial" panose="020B0604020202020204" pitchFamily="34" charset="0"/>
                <a:hlinkClick r:id="rId2"/>
              </a:rPr>
              <a:t>https</a:t>
            </a:r>
            <a:r>
              <a:rPr lang="en-GB" b="1" dirty="0">
                <a:solidFill>
                  <a:srgbClr val="FF0000"/>
                </a:solidFill>
                <a:latin typeface="Arial" panose="020B0604020202020204" pitchFamily="34" charset="0"/>
                <a:cs typeface="Arial" panose="020B0604020202020204" pitchFamily="34" charset="0"/>
                <a:hlinkClick r:id="rId2"/>
              </a:rPr>
              <a:t>://sch.cy/mc/404//p4_vevaiosi_eisagogis_omogenon.pdf</a:t>
            </a:r>
            <a:r>
              <a:rPr lang="en-GB" b="1" dirty="0">
                <a:solidFill>
                  <a:srgbClr val="FF0000"/>
                </a:solidFill>
                <a:latin typeface="Arial" panose="020B0604020202020204" pitchFamily="34" charset="0"/>
                <a:cs typeface="Arial" panose="020B0604020202020204" pitchFamily="34" charset="0"/>
              </a:rPr>
              <a:t> </a:t>
            </a:r>
            <a:endParaRPr lang="el-GR" b="1" dirty="0" smtClean="0">
              <a:solidFill>
                <a:srgbClr val="FF0000"/>
              </a:solidFill>
              <a:latin typeface="Arial" panose="020B0604020202020204" pitchFamily="34" charset="0"/>
              <a:cs typeface="Arial" panose="020B0604020202020204" pitchFamily="34" charset="0"/>
            </a:endParaRPr>
          </a:p>
          <a:p>
            <a:pPr marL="0" indent="0" algn="just">
              <a:buNone/>
            </a:pPr>
            <a:endParaRPr lang="en-GB" b="1" dirty="0">
              <a:solidFill>
                <a:srgbClr val="FF0000"/>
              </a:solidFill>
              <a:latin typeface="Arial" panose="020B0604020202020204" pitchFamily="34" charset="0"/>
              <a:cs typeface="Arial" panose="020B0604020202020204" pitchFamily="34" charset="0"/>
            </a:endParaRPr>
          </a:p>
          <a:p>
            <a:pPr marL="0" indent="0" algn="just">
              <a:buNone/>
            </a:pPr>
            <a:r>
              <a:rPr lang="el-GR" b="1" dirty="0" smtClean="0">
                <a:solidFill>
                  <a:schemeClr val="tx1"/>
                </a:solidFill>
                <a:latin typeface="Arial" panose="020B0604020202020204" pitchFamily="34" charset="0"/>
                <a:cs typeface="Arial" panose="020B0604020202020204" pitchFamily="34" charset="0"/>
              </a:rPr>
              <a:t>6</a:t>
            </a:r>
            <a:r>
              <a:rPr lang="el-GR" b="1" dirty="0">
                <a:solidFill>
                  <a:schemeClr val="tx1"/>
                </a:solidFill>
                <a:latin typeface="Arial" panose="020B0604020202020204" pitchFamily="34" charset="0"/>
                <a:cs typeface="Arial" panose="020B0604020202020204" pitchFamily="34" charset="0"/>
              </a:rPr>
              <a:t>. Πιστοποιητικό Π2: Βεβαίωση πλήρους φοίτησης των δύο τελευταίων χρόνων σε Κυπριακό Λύκειο</a:t>
            </a:r>
            <a:r>
              <a:rPr lang="en-US" b="1" dirty="0">
                <a:solidFill>
                  <a:schemeClr val="tx1"/>
                </a:solidFill>
                <a:latin typeface="Arial" panose="020B0604020202020204" pitchFamily="34" charset="0"/>
                <a:cs typeface="Arial" panose="020B0604020202020204" pitchFamily="34" charset="0"/>
              </a:rPr>
              <a:t> / </a:t>
            </a:r>
            <a:r>
              <a:rPr lang="el-GR" b="1" dirty="0">
                <a:solidFill>
                  <a:schemeClr val="tx1"/>
                </a:solidFill>
                <a:latin typeface="Arial" panose="020B0604020202020204" pitchFamily="34" charset="0"/>
                <a:cs typeface="Arial" panose="020B0604020202020204" pitchFamily="34" charset="0"/>
              </a:rPr>
              <a:t>ΤΕΣΕΚ</a:t>
            </a:r>
            <a:r>
              <a:rPr lang="en-US" b="1" dirty="0">
                <a:solidFill>
                  <a:schemeClr val="tx1"/>
                </a:solidFill>
                <a:latin typeface="Arial" panose="020B0604020202020204" pitchFamily="34" charset="0"/>
                <a:cs typeface="Arial" panose="020B0604020202020204" pitchFamily="34" charset="0"/>
              </a:rPr>
              <a:t> </a:t>
            </a:r>
            <a:r>
              <a:rPr lang="en-US" b="1" dirty="0">
                <a:solidFill>
                  <a:schemeClr val="tx1"/>
                </a:solidFill>
                <a:latin typeface="Arial" panose="020B0604020202020204" pitchFamily="34" charset="0"/>
                <a:cs typeface="Arial" panose="020B0604020202020204" pitchFamily="34" charset="0"/>
                <a:hlinkClick r:id="rId3"/>
              </a:rPr>
              <a:t>https://sch.cy/mc/404//p2_vevaiosi_foitisis_omogenon.pdf</a:t>
            </a:r>
            <a:r>
              <a:rPr lang="en-US" b="1" dirty="0">
                <a:solidFill>
                  <a:schemeClr val="tx1"/>
                </a:solidFill>
                <a:latin typeface="Arial" panose="020B0604020202020204" pitchFamily="34" charset="0"/>
                <a:cs typeface="Arial" panose="020B0604020202020204" pitchFamily="34" charset="0"/>
              </a:rPr>
              <a:t> </a:t>
            </a:r>
            <a:endParaRPr lang="el-GR" b="1" dirty="0" smtClean="0">
              <a:solidFill>
                <a:schemeClr val="tx1"/>
              </a:solidFill>
              <a:latin typeface="Arial" panose="020B0604020202020204" pitchFamily="34" charset="0"/>
              <a:cs typeface="Arial" panose="020B0604020202020204" pitchFamily="34" charset="0"/>
            </a:endParaRPr>
          </a:p>
          <a:p>
            <a:pPr marL="0" indent="0" algn="just">
              <a:buNone/>
            </a:pPr>
            <a:endParaRPr lang="en-US" b="1" dirty="0" smtClean="0">
              <a:solidFill>
                <a:schemeClr val="tx1"/>
              </a:solidFill>
              <a:latin typeface="Arial" panose="020B0604020202020204" pitchFamily="34" charset="0"/>
              <a:cs typeface="Arial" panose="020B0604020202020204" pitchFamily="34" charset="0"/>
            </a:endParaRPr>
          </a:p>
          <a:p>
            <a:pPr marL="0" indent="0" algn="just">
              <a:buNone/>
            </a:pPr>
            <a:r>
              <a:rPr lang="en-US" b="1" dirty="0" smtClean="0">
                <a:solidFill>
                  <a:schemeClr val="tx1"/>
                </a:solidFill>
                <a:latin typeface="Arial" panose="020B0604020202020204" pitchFamily="34" charset="0"/>
                <a:cs typeface="Arial" panose="020B0604020202020204" pitchFamily="34" charset="0"/>
              </a:rPr>
              <a:t>7. </a:t>
            </a:r>
            <a:r>
              <a:rPr lang="el-GR" b="1" dirty="0" smtClean="0">
                <a:solidFill>
                  <a:schemeClr val="tx1"/>
                </a:solidFill>
              </a:rPr>
              <a:t>Σε </a:t>
            </a:r>
            <a:r>
              <a:rPr lang="el-GR" b="1" dirty="0">
                <a:solidFill>
                  <a:schemeClr val="tx1"/>
                </a:solidFill>
              </a:rPr>
              <a:t>περίπτωση που οι υποψήφιοι είναι τέκνα Ελλήνων Υπαλλήλων αποσπασμένων σε Ελληνικές Δημόσιες Υπηρεσίες </a:t>
            </a:r>
            <a:r>
              <a:rPr lang="el-GR" b="1" dirty="0" smtClean="0">
                <a:solidFill>
                  <a:schemeClr val="tx1"/>
                </a:solidFill>
              </a:rPr>
              <a:t>σε </a:t>
            </a:r>
            <a:r>
              <a:rPr lang="el-GR" b="1" dirty="0">
                <a:solidFill>
                  <a:schemeClr val="tx1"/>
                </a:solidFill>
              </a:rPr>
              <a:t>Διεθνείς Οργανισμούς στους οποίους μετέχει και η Ελλάδα, καθώς και στα Ευρωπαϊκά Σχολεία του εξωτερικού, απόφοιτοι ξένων σχολείων και δεν δύνανται να προσκομίσουν Βεβαίωση </a:t>
            </a:r>
            <a:r>
              <a:rPr lang="el-GR" b="1" dirty="0" smtClean="0">
                <a:solidFill>
                  <a:schemeClr val="tx1"/>
                </a:solidFill>
              </a:rPr>
              <a:t>Κατοικίας </a:t>
            </a:r>
            <a:r>
              <a:rPr lang="el-GR" b="1" dirty="0">
                <a:solidFill>
                  <a:schemeClr val="tx1"/>
                </a:solidFill>
              </a:rPr>
              <a:t>και </a:t>
            </a:r>
            <a:r>
              <a:rPr lang="el-GR" b="1" dirty="0" smtClean="0">
                <a:solidFill>
                  <a:schemeClr val="tx1"/>
                </a:solidFill>
              </a:rPr>
              <a:t>Μόνιμης </a:t>
            </a:r>
            <a:r>
              <a:rPr lang="el-GR" b="1" dirty="0">
                <a:solidFill>
                  <a:schemeClr val="tx1"/>
                </a:solidFill>
              </a:rPr>
              <a:t>Δ</a:t>
            </a:r>
            <a:r>
              <a:rPr lang="el-GR" b="1" dirty="0" smtClean="0">
                <a:solidFill>
                  <a:schemeClr val="tx1"/>
                </a:solidFill>
              </a:rPr>
              <a:t>ιαμονής </a:t>
            </a:r>
            <a:r>
              <a:rPr lang="el-GR" b="1" dirty="0">
                <a:solidFill>
                  <a:schemeClr val="tx1"/>
                </a:solidFill>
              </a:rPr>
              <a:t>των γονέων, τότε οι εν λόγω υποψήφιοι, δύνανται να προσκομίσουν Βεβαίωση της οικείας </a:t>
            </a:r>
            <a:r>
              <a:rPr lang="el-GR" b="1" dirty="0" smtClean="0">
                <a:solidFill>
                  <a:schemeClr val="tx1"/>
                </a:solidFill>
              </a:rPr>
              <a:t>Διπλωματικής </a:t>
            </a:r>
            <a:r>
              <a:rPr lang="el-GR" b="1" dirty="0">
                <a:solidFill>
                  <a:schemeClr val="tx1"/>
                </a:solidFill>
              </a:rPr>
              <a:t>Α</a:t>
            </a:r>
            <a:r>
              <a:rPr lang="el-GR" b="1" dirty="0" smtClean="0">
                <a:solidFill>
                  <a:schemeClr val="tx1"/>
                </a:solidFill>
              </a:rPr>
              <a:t>ρχής </a:t>
            </a:r>
            <a:r>
              <a:rPr lang="el-GR" b="1" dirty="0">
                <a:solidFill>
                  <a:schemeClr val="tx1"/>
                </a:solidFill>
              </a:rPr>
              <a:t>της </a:t>
            </a:r>
            <a:r>
              <a:rPr lang="el-GR" b="1" dirty="0" smtClean="0">
                <a:solidFill>
                  <a:schemeClr val="tx1"/>
                </a:solidFill>
              </a:rPr>
              <a:t>Ελλάδας, </a:t>
            </a:r>
            <a:r>
              <a:rPr lang="el-GR" b="1" dirty="0">
                <a:solidFill>
                  <a:schemeClr val="tx1"/>
                </a:solidFill>
              </a:rPr>
              <a:t>από την οποία να προκύπτει το χρονικό διάστημα που ο ένας τουλάχιστον των γονέων του υποψηφίου ήταν αποσπασμένος σε Ελληνική Δημόσια Υπηρεσία στο εξωτερικό ή σε Διεθνή Οργανισμό στον οποίο μετέχει και η Ελλάδα, καθώς και στα Ευρωπαϊκά Σχολεία του </a:t>
            </a:r>
            <a:r>
              <a:rPr lang="el-GR" b="1" dirty="0" smtClean="0">
                <a:solidFill>
                  <a:schemeClr val="tx1"/>
                </a:solidFill>
              </a:rPr>
              <a:t>εξωτερικού.</a:t>
            </a:r>
            <a:endParaRPr lang="en-US" b="1" dirty="0">
              <a:solidFill>
                <a:schemeClr val="tx1"/>
              </a:solidFill>
              <a:latin typeface="Arial" panose="020B0604020202020204" pitchFamily="34" charset="0"/>
              <a:cs typeface="Arial" panose="020B0604020202020204" pitchFamily="34" charset="0"/>
            </a:endParaRPr>
          </a:p>
          <a:p>
            <a:pPr marL="0" lvl="0" indent="0" algn="just">
              <a:buNone/>
            </a:pPr>
            <a:endParaRPr lang="en-US" b="1" dirty="0">
              <a:solidFill>
                <a:srgbClr val="FF0000"/>
              </a:solidFill>
              <a:latin typeface="Arial" panose="020B0604020202020204" pitchFamily="34" charset="0"/>
              <a:cs typeface="Arial" panose="020B0604020202020204" pitchFamily="34" charset="0"/>
            </a:endParaRPr>
          </a:p>
          <a:p>
            <a:pPr marL="0" lvl="0" indent="0">
              <a:buNone/>
            </a:pPr>
            <a:endParaRPr lang="en-US" b="1" dirty="0">
              <a:solidFill>
                <a:schemeClr val="tx1"/>
              </a:solidFill>
              <a:latin typeface="Arial" panose="020B0604020202020204" pitchFamily="34" charset="0"/>
              <a:cs typeface="Arial" panose="020B0604020202020204" pitchFamily="34" charset="0"/>
            </a:endParaRPr>
          </a:p>
          <a:p>
            <a:endParaRPr lang="en-GB" b="1" i="1" dirty="0">
              <a:solidFill>
                <a:srgbClr val="13477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a:off x="9578898" y="6133170"/>
            <a:ext cx="1906858" cy="583133"/>
          </a:xfrm>
        </p:spPr>
        <p:txBody>
          <a:bodyPr/>
          <a:lstStyle/>
          <a:p>
            <a:r>
              <a:rPr lang="el-GR" smtClean="0"/>
              <a:t>ΥΣΕΑ, 31 Οκτωβρίου 2024</a:t>
            </a:r>
            <a:endParaRPr lang="en-GB" dirty="0"/>
          </a:p>
        </p:txBody>
      </p:sp>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894741" y="135685"/>
            <a:ext cx="1177516" cy="1166637"/>
          </a:xfrm>
          <a:prstGeom prst="rect">
            <a:avLst/>
          </a:prstGeom>
        </p:spPr>
      </p:pic>
    </p:spTree>
    <p:extLst>
      <p:ext uri="{BB962C8B-B14F-4D97-AF65-F5344CB8AC3E}">
        <p14:creationId xmlns:p14="http://schemas.microsoft.com/office/powerpoint/2010/main" val="3037627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386" y="0"/>
            <a:ext cx="10314878" cy="55756"/>
          </a:xfrm>
        </p:spPr>
        <p:txBody>
          <a:bodyPr>
            <a:normAutofit fontScale="90000"/>
          </a:bodyPr>
          <a:lstStyle/>
          <a:p>
            <a:r>
              <a:rPr lang="el-GR" b="1" dirty="0">
                <a:solidFill>
                  <a:schemeClr val="tx1"/>
                </a:solidFill>
                <a:latin typeface="Arial" panose="020B0604020202020204" pitchFamily="34" charset="0"/>
                <a:cs typeface="Arial" panose="020B0604020202020204" pitchFamily="34" charset="0"/>
              </a:rPr>
              <a:t>ΔΙΚΑΙΟΛΟΓΗΤΙΚΑ </a:t>
            </a:r>
            <a:r>
              <a:rPr lang="el-GR" b="1" dirty="0" smtClean="0">
                <a:solidFill>
                  <a:schemeClr val="tx1"/>
                </a:solidFill>
                <a:latin typeface="Arial" panose="020B0604020202020204" pitchFamily="34" charset="0"/>
                <a:cs typeface="Arial" panose="020B0604020202020204" pitchFamily="34" charset="0"/>
              </a:rPr>
              <a:t>(4)</a:t>
            </a:r>
            <a:r>
              <a:rPr lang="el-GR" b="1" dirty="0">
                <a:solidFill>
                  <a:schemeClr val="bg1"/>
                </a:solidFill>
                <a:latin typeface="Arial" panose="020B0604020202020204" pitchFamily="34" charset="0"/>
                <a:cs typeface="Arial" panose="020B0604020202020204" pitchFamily="34" charset="0"/>
              </a:rPr>
              <a:t/>
            </a:r>
            <a:br>
              <a:rPr lang="el-GR" b="1" dirty="0">
                <a:solidFill>
                  <a:schemeClr val="bg1"/>
                </a:solidFill>
                <a:latin typeface="Arial" panose="020B0604020202020204" pitchFamily="34" charset="0"/>
                <a:cs typeface="Arial" panose="020B0604020202020204" pitchFamily="34" charset="0"/>
              </a:rPr>
            </a:br>
            <a:r>
              <a:rPr lang="el-GR" b="1" dirty="0">
                <a:solidFill>
                  <a:schemeClr val="bg1"/>
                </a:solidFill>
                <a:latin typeface="Arial" panose="020B0604020202020204" pitchFamily="34" charset="0"/>
                <a:cs typeface="Arial" panose="020B0604020202020204" pitchFamily="34" charset="0"/>
              </a:rPr>
              <a:t/>
            </a:r>
            <a:br>
              <a:rPr lang="el-GR" b="1" dirty="0">
                <a:solidFill>
                  <a:schemeClr val="bg1"/>
                </a:solidFill>
                <a:latin typeface="Arial" panose="020B0604020202020204" pitchFamily="34" charset="0"/>
                <a:cs typeface="Arial" panose="020B0604020202020204" pitchFamily="34" charset="0"/>
              </a:rPr>
            </a:br>
            <a:r>
              <a:rPr lang="el-GR" b="1" dirty="0">
                <a:solidFill>
                  <a:schemeClr val="tx1"/>
                </a:solidFill>
              </a:rPr>
              <a:t>Για τη </a:t>
            </a:r>
            <a:r>
              <a:rPr lang="el-GR" b="1" dirty="0" smtClean="0">
                <a:solidFill>
                  <a:schemeClr val="tx1"/>
                </a:solidFill>
              </a:rPr>
              <a:t>χορήγηση </a:t>
            </a:r>
            <a:r>
              <a:rPr lang="el-GR" b="1" dirty="0">
                <a:solidFill>
                  <a:schemeClr val="tx1"/>
                </a:solidFill>
              </a:rPr>
              <a:t>της Β</a:t>
            </a:r>
            <a:r>
              <a:rPr lang="el-GR" b="1" dirty="0" smtClean="0">
                <a:solidFill>
                  <a:schemeClr val="tx1"/>
                </a:solidFill>
              </a:rPr>
              <a:t>εβαίωσης </a:t>
            </a:r>
            <a:r>
              <a:rPr lang="el-GR" b="1" dirty="0">
                <a:solidFill>
                  <a:schemeClr val="tx1"/>
                </a:solidFill>
              </a:rPr>
              <a:t>Δ</a:t>
            </a:r>
            <a:r>
              <a:rPr lang="el-GR" b="1" dirty="0" smtClean="0">
                <a:solidFill>
                  <a:schemeClr val="tx1"/>
                </a:solidFill>
              </a:rPr>
              <a:t>ιαμονής απαιτείται:</a:t>
            </a:r>
            <a:endParaRPr lang="en-US" b="1" dirty="0">
              <a:solidFill>
                <a:schemeClr val="tx1"/>
              </a:solidFill>
            </a:endParaRPr>
          </a:p>
        </p:txBody>
      </p:sp>
      <p:sp>
        <p:nvSpPr>
          <p:cNvPr id="3" name="Footer Placeholder 2"/>
          <p:cNvSpPr>
            <a:spLocks noGrp="1"/>
          </p:cNvSpPr>
          <p:nvPr>
            <p:ph type="ftr" sz="quarter" idx="11"/>
          </p:nvPr>
        </p:nvSpPr>
        <p:spPr>
          <a:xfrm>
            <a:off x="1226633" y="5955661"/>
            <a:ext cx="1784196" cy="489743"/>
          </a:xfrm>
        </p:spPr>
        <p:txBody>
          <a:bodyPr/>
          <a:lstStyle/>
          <a:p>
            <a:r>
              <a:rPr lang="el-GR" smtClean="0"/>
              <a:t>ΥΣΕΑ, 31 Οκτωβρίου 2024</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5088" y="1460629"/>
            <a:ext cx="7861727" cy="463890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3825" y="1596293"/>
            <a:ext cx="1884556" cy="1182029"/>
          </a:xfrm>
          <a:prstGeom prst="rect">
            <a:avLst/>
          </a:prstGeom>
        </p:spPr>
      </p:pic>
      <p:pic>
        <p:nvPicPr>
          <p:cNvPr id="6" name="Picture 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7" name="Rectangle 6"/>
          <p:cNvSpPr/>
          <p:nvPr/>
        </p:nvSpPr>
        <p:spPr>
          <a:xfrm>
            <a:off x="4048461" y="6122238"/>
            <a:ext cx="6096000" cy="646331"/>
          </a:xfrm>
          <a:prstGeom prst="rect">
            <a:avLst/>
          </a:prstGeom>
        </p:spPr>
        <p:txBody>
          <a:bodyPr>
            <a:spAutoFit/>
          </a:bodyPr>
          <a:lstStyle/>
          <a:p>
            <a:r>
              <a:rPr lang="en-US" dirty="0">
                <a:hlinkClick r:id="rId6"/>
              </a:rPr>
              <a:t>https://</a:t>
            </a:r>
            <a:r>
              <a:rPr lang="en-US" dirty="0" smtClean="0">
                <a:hlinkClick r:id="rId6"/>
              </a:rPr>
              <a:t>www.mfa.gr/cyprus/ypiresies/loipes-uperesies/ekpaideutika-themata.html</a:t>
            </a:r>
            <a:r>
              <a:rPr lang="el-GR" dirty="0" smtClean="0"/>
              <a:t> </a:t>
            </a:r>
            <a:endParaRPr lang="el-GR" dirty="0"/>
          </a:p>
        </p:txBody>
      </p:sp>
    </p:spTree>
    <p:extLst>
      <p:ext uri="{BB962C8B-B14F-4D97-AF65-F5344CB8AC3E}">
        <p14:creationId xmlns:p14="http://schemas.microsoft.com/office/powerpoint/2010/main" val="23711476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386" y="524108"/>
            <a:ext cx="10724026" cy="938932"/>
          </a:xfrm>
        </p:spPr>
        <p:txBody>
          <a:bodyPr>
            <a:normAutofit fontScale="90000"/>
          </a:bodyPr>
          <a:lstStyle/>
          <a:p>
            <a: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n-US"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l-GR"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ΕΛΛΗΝΙΚΗ ΠΡΕΣΒΕΙΑ ΣΤΗΝ </a:t>
            </a:r>
            <a:r>
              <a:rPr lang="en-GB"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ΚΥΠΡΟ</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dirty="0"/>
              <a:t/>
            </a:r>
            <a:br>
              <a:rPr lang="en-US" dirty="0"/>
            </a:br>
            <a:endParaRPr lang="en-GB"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702526" y="1851463"/>
            <a:ext cx="11006253" cy="4534553"/>
          </a:xfrm>
        </p:spPr>
        <p:txBody>
          <a:bodyPr>
            <a:normAutofit/>
          </a:bodyPr>
          <a:lstStyle/>
          <a:p>
            <a:pPr marL="0" lvl="0" indent="0" algn="just" defTabSz="685800">
              <a:lnSpc>
                <a:spcPct val="110000"/>
              </a:lnSpc>
              <a:spcBef>
                <a:spcPts val="750"/>
              </a:spcBef>
              <a:buSzTx/>
              <a:buNone/>
            </a:pPr>
            <a:endParaRPr lang="el-GR" sz="28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r>
              <a:rPr lang="el-GR" b="1" dirty="0">
                <a:solidFill>
                  <a:schemeClr val="tx1"/>
                </a:solidFill>
                <a:latin typeface="Arial" panose="020B0604020202020204" pitchFamily="34" charset="0"/>
                <a:cs typeface="Arial" panose="020B0604020202020204" pitchFamily="34" charset="0"/>
              </a:rPr>
              <a:t>ΔΙΕΥΘΥΝΣΗ</a:t>
            </a:r>
            <a:r>
              <a:rPr lang="en-US" b="1" dirty="0">
                <a:solidFill>
                  <a:schemeClr val="tx1"/>
                </a:solidFill>
                <a:latin typeface="Arial" panose="020B0604020202020204" pitchFamily="34" charset="0"/>
                <a:cs typeface="Arial" panose="020B0604020202020204" pitchFamily="34" charset="0"/>
              </a:rPr>
              <a:t>: </a:t>
            </a:r>
            <a:r>
              <a:rPr lang="el-GR" b="1" dirty="0">
                <a:solidFill>
                  <a:schemeClr val="tx1"/>
                </a:solidFill>
                <a:latin typeface="Arial" panose="020B0604020202020204" pitchFamily="34" charset="0"/>
                <a:cs typeface="Arial" panose="020B0604020202020204" pitchFamily="34" charset="0"/>
              </a:rPr>
              <a:t>ΛΕΩΦΟΡΟΣ ΒΥΡΩΝΟΣ 8-10, Τ.Κ. 1096 ΛΕΥΚΩΣΙΑ</a:t>
            </a:r>
            <a:endParaRPr lang="en-GB" b="1" dirty="0">
              <a:solidFill>
                <a:schemeClr val="tx1"/>
              </a:solidFill>
              <a:latin typeface="Arial" panose="020B0604020202020204" pitchFamily="34" charset="0"/>
              <a:cs typeface="Arial" panose="020B0604020202020204" pitchFamily="34" charset="0"/>
            </a:endParaRPr>
          </a:p>
          <a:p>
            <a:r>
              <a:rPr lang="el-GR" b="1" dirty="0">
                <a:solidFill>
                  <a:schemeClr val="tx1"/>
                </a:solidFill>
                <a:latin typeface="Arial" panose="020B0604020202020204" pitchFamily="34" charset="0"/>
                <a:cs typeface="Arial" panose="020B0604020202020204" pitchFamily="34" charset="0"/>
              </a:rPr>
              <a:t>ΤΗΛ</a:t>
            </a:r>
            <a:r>
              <a:rPr lang="en-US" b="1" dirty="0">
                <a:solidFill>
                  <a:schemeClr val="tx1"/>
                </a:solidFill>
                <a:latin typeface="Arial" panose="020B0604020202020204" pitchFamily="34" charset="0"/>
                <a:cs typeface="Arial" panose="020B0604020202020204" pitchFamily="34" charset="0"/>
              </a:rPr>
              <a:t>: </a:t>
            </a:r>
            <a:r>
              <a:rPr lang="el-GR" b="1" dirty="0">
                <a:solidFill>
                  <a:schemeClr val="tx1"/>
                </a:solidFill>
                <a:latin typeface="Arial" panose="020B0604020202020204" pitchFamily="34" charset="0"/>
                <a:cs typeface="Arial" panose="020B0604020202020204" pitchFamily="34" charset="0"/>
              </a:rPr>
              <a:t>+357 </a:t>
            </a:r>
            <a:r>
              <a:rPr lang="en-US" b="1" dirty="0">
                <a:solidFill>
                  <a:schemeClr val="tx1"/>
                </a:solidFill>
                <a:latin typeface="Arial" panose="020B0604020202020204" pitchFamily="34" charset="0"/>
                <a:cs typeface="Arial" panose="020B0604020202020204" pitchFamily="34" charset="0"/>
              </a:rPr>
              <a:t>22445111</a:t>
            </a:r>
          </a:p>
          <a:p>
            <a:r>
              <a:rPr lang="el-GR" b="1" dirty="0">
                <a:solidFill>
                  <a:schemeClr val="tx1"/>
                </a:solidFill>
                <a:latin typeface="Arial" panose="020B0604020202020204" pitchFamily="34" charset="0"/>
                <a:cs typeface="Arial" panose="020B0604020202020204" pitchFamily="34" charset="0"/>
              </a:rPr>
              <a:t>ΙΣΤΟΣΕΛΙΔΑ</a:t>
            </a:r>
            <a:r>
              <a:rPr lang="en-US" b="1" dirty="0">
                <a:solidFill>
                  <a:schemeClr val="tx1"/>
                </a:solidFill>
                <a:latin typeface="Arial" panose="020B0604020202020204" pitchFamily="34" charset="0"/>
                <a:cs typeface="Arial" panose="020B0604020202020204" pitchFamily="34" charset="0"/>
              </a:rPr>
              <a:t>: </a:t>
            </a:r>
            <a:r>
              <a:rPr lang="en-US" b="1" dirty="0">
                <a:solidFill>
                  <a:srgbClr val="134770"/>
                </a:solidFill>
                <a:latin typeface="Arial" panose="020B0604020202020204" pitchFamily="34" charset="0"/>
                <a:cs typeface="Arial" panose="020B0604020202020204" pitchFamily="34" charset="0"/>
                <a:hlinkClick r:id="rId2"/>
              </a:rPr>
              <a:t>www.mfa.gr/cyprus</a:t>
            </a:r>
            <a:r>
              <a:rPr lang="en-US" b="1" dirty="0">
                <a:solidFill>
                  <a:srgbClr val="134770"/>
                </a:solidFill>
                <a:latin typeface="Arial" panose="020B0604020202020204" pitchFamily="34" charset="0"/>
                <a:cs typeface="Arial" panose="020B0604020202020204" pitchFamily="34" charset="0"/>
              </a:rPr>
              <a:t> </a:t>
            </a:r>
            <a:endParaRPr lang="el-GR" b="1" dirty="0">
              <a:solidFill>
                <a:srgbClr val="13477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a:off x="4636546" y="6133170"/>
            <a:ext cx="2205318" cy="583133"/>
          </a:xfrm>
        </p:spPr>
        <p:txBody>
          <a:bodyPr/>
          <a:lstStyle/>
          <a:p>
            <a:r>
              <a:rPr lang="el-GR" smtClean="0"/>
              <a:t>ΥΣΕΑ, 31 Οκτωβρίου 2024</a:t>
            </a:r>
            <a:endParaRPr lang="en-GB" dirty="0"/>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42324731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0019" y="546410"/>
            <a:ext cx="9244361" cy="838593"/>
          </a:xfrm>
        </p:spPr>
        <p:txBody>
          <a:bodyPr>
            <a:normAutofit fontScale="90000"/>
          </a:bodyPr>
          <a:lstStyle/>
          <a:p>
            <a:r>
              <a:rPr lang="el-GR" sz="3200" b="1" dirty="0" smtClean="0">
                <a:solidFill>
                  <a:schemeClr val="tx1"/>
                </a:solidFill>
                <a:latin typeface="Arial" panose="020B0604020202020204" pitchFamily="34" charset="0"/>
                <a:cs typeface="Arial" panose="020B0604020202020204" pitchFamily="34" charset="0"/>
              </a:rPr>
              <a:t>ΕΓΚΥΡΟΤΗΤΑ/ΕΠΙΚΥΡΩΣΗ </a:t>
            </a:r>
            <a:r>
              <a:rPr lang="el-GR" sz="3200" b="1" dirty="0" smtClean="0">
                <a:solidFill>
                  <a:schemeClr val="tx1"/>
                </a:solidFill>
                <a:latin typeface="Arial" panose="020B0604020202020204" pitchFamily="34" charset="0"/>
                <a:cs typeface="Arial" panose="020B0604020202020204" pitchFamily="34" charset="0"/>
              </a:rPr>
              <a:t>ΔΙΚΑΙΟΛΟΓΗΤΙΚΩΝ </a:t>
            </a:r>
            <a:r>
              <a:rPr lang="en-US" dirty="0"/>
              <a:t/>
            </a:r>
            <a:br>
              <a:rPr lang="en-US" dirty="0"/>
            </a:br>
            <a:endParaRPr lang="en-US" dirty="0"/>
          </a:p>
        </p:txBody>
      </p:sp>
      <p:sp>
        <p:nvSpPr>
          <p:cNvPr id="3" name="Footer Placeholder 2"/>
          <p:cNvSpPr>
            <a:spLocks noGrp="1"/>
          </p:cNvSpPr>
          <p:nvPr>
            <p:ph type="ftr" sz="quarter" idx="11"/>
          </p:nvPr>
        </p:nvSpPr>
        <p:spPr>
          <a:xfrm>
            <a:off x="3754419" y="6135808"/>
            <a:ext cx="6454792" cy="365125"/>
          </a:xfrm>
        </p:spPr>
        <p:txBody>
          <a:bodyPr/>
          <a:lstStyle/>
          <a:p>
            <a:pPr algn="ctr"/>
            <a:r>
              <a:rPr lang="el-GR" dirty="0" smtClean="0"/>
              <a:t>ΥΣΕΑ, 31 Οκτωβρίου 2024</a:t>
            </a:r>
            <a:endParaRPr lang="en-GB" dirty="0"/>
          </a:p>
        </p:txBody>
      </p:sp>
      <p:sp>
        <p:nvSpPr>
          <p:cNvPr id="4" name="Rectangle 3"/>
          <p:cNvSpPr/>
          <p:nvPr/>
        </p:nvSpPr>
        <p:spPr>
          <a:xfrm>
            <a:off x="524107" y="1572323"/>
            <a:ext cx="10794381" cy="3985706"/>
          </a:xfrm>
          <a:prstGeom prst="rect">
            <a:avLst/>
          </a:prstGeom>
        </p:spPr>
        <p:txBody>
          <a:bodyPr wrap="square">
            <a:spAutoFit/>
          </a:bodyPr>
          <a:lstStyle/>
          <a:p>
            <a:pPr algn="just">
              <a:lnSpc>
                <a:spcPct val="107000"/>
              </a:lnSpc>
              <a:spcAft>
                <a:spcPts val="800"/>
              </a:spcAft>
            </a:pPr>
            <a:r>
              <a:rPr lang="el-GR" sz="2800" b="1" dirty="0">
                <a:latin typeface="Arial" panose="020B0604020202020204" pitchFamily="34" charset="0"/>
                <a:ea typeface="Calibri" panose="020F0502020204030204" pitchFamily="34" charset="0"/>
                <a:cs typeface="Arial" panose="020B0604020202020204" pitchFamily="34" charset="0"/>
              </a:rPr>
              <a:t>Όλα τα πρωτότυπα δικαιολογητικά (Κυπριακά) που εκδίδονται από Ξένη </a:t>
            </a:r>
            <a:r>
              <a:rPr lang="el-GR" sz="2800" b="1" dirty="0" smtClean="0">
                <a:latin typeface="Arial" panose="020B0604020202020204" pitchFamily="34" charset="0"/>
                <a:ea typeface="Calibri" panose="020F0502020204030204" pitchFamily="34" charset="0"/>
                <a:cs typeface="Arial" panose="020B0604020202020204" pitchFamily="34" charset="0"/>
              </a:rPr>
              <a:t>Υπηρεσία </a:t>
            </a:r>
            <a:r>
              <a:rPr lang="el-GR" sz="2800" b="1" dirty="0">
                <a:latin typeface="Arial" panose="020B0604020202020204" pitchFamily="34" charset="0"/>
                <a:ea typeface="Calibri" panose="020F0502020204030204" pitchFamily="34" charset="0"/>
                <a:cs typeface="Arial" panose="020B0604020202020204" pitchFamily="34" charset="0"/>
              </a:rPr>
              <a:t>(π.χ. Σχολείο, άλλη Εκπαιδευτική Αρχή)  </a:t>
            </a:r>
            <a:r>
              <a:rPr lang="el-GR" sz="2800" b="1" dirty="0" smtClean="0">
                <a:latin typeface="Arial" panose="020B0604020202020204" pitchFamily="34" charset="0"/>
                <a:ea typeface="Calibri" panose="020F0502020204030204" pitchFamily="34" charset="0"/>
                <a:cs typeface="Arial" panose="020B0604020202020204" pitchFamily="34" charset="0"/>
              </a:rPr>
              <a:t>πρέπει </a:t>
            </a:r>
            <a:r>
              <a:rPr lang="el-GR" sz="2800" b="1" dirty="0">
                <a:latin typeface="Arial" panose="020B0604020202020204" pitchFamily="34" charset="0"/>
                <a:ea typeface="Calibri" panose="020F0502020204030204" pitchFamily="34" charset="0"/>
                <a:cs typeface="Arial" panose="020B0604020202020204" pitchFamily="34" charset="0"/>
              </a:rPr>
              <a:t>απαραιτήτως να είναι επικυρωμένα με την σφραγίδα </a:t>
            </a:r>
            <a:r>
              <a:rPr lang="en-GB" sz="2800" b="1" dirty="0">
                <a:latin typeface="Arial" panose="020B0604020202020204" pitchFamily="34" charset="0"/>
                <a:ea typeface="Calibri" panose="020F0502020204030204" pitchFamily="34" charset="0"/>
                <a:cs typeface="Arial" panose="020B0604020202020204" pitchFamily="34" charset="0"/>
              </a:rPr>
              <a:t>APOSTILLE </a:t>
            </a:r>
            <a:r>
              <a:rPr lang="el-GR" sz="2800" b="1" dirty="0">
                <a:latin typeface="Arial" panose="020B0604020202020204" pitchFamily="34" charset="0"/>
                <a:ea typeface="Calibri" panose="020F0502020204030204" pitchFamily="34" charset="0"/>
                <a:cs typeface="Arial" panose="020B0604020202020204" pitchFamily="34" charset="0"/>
              </a:rPr>
              <a:t>από την Κυπριακή Δημοκρατία.</a:t>
            </a:r>
          </a:p>
          <a:p>
            <a:pPr algn="just">
              <a:lnSpc>
                <a:spcPct val="107000"/>
              </a:lnSpc>
              <a:spcAft>
                <a:spcPts val="800"/>
              </a:spcAft>
            </a:pPr>
            <a:endParaRPr lang="en-US" sz="28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sz="2800" b="1" dirty="0">
                <a:latin typeface="Arial" panose="020B0604020202020204" pitchFamily="34" charset="0"/>
                <a:ea typeface="Calibri" panose="020F0502020204030204" pitchFamily="34" charset="0"/>
                <a:cs typeface="Arial" panose="020B0604020202020204" pitchFamily="34" charset="0"/>
              </a:rPr>
              <a:t>Για τη σφραγίδα </a:t>
            </a:r>
            <a:r>
              <a:rPr lang="en-US" sz="2800" b="1" dirty="0" smtClean="0">
                <a:latin typeface="Arial" panose="020B0604020202020204" pitchFamily="34" charset="0"/>
                <a:ea typeface="Calibri" panose="020F0502020204030204" pitchFamily="34" charset="0"/>
                <a:cs typeface="Arial" panose="020B0604020202020204" pitchFamily="34" charset="0"/>
              </a:rPr>
              <a:t>APOSTILLE</a:t>
            </a:r>
            <a:r>
              <a:rPr lang="el-GR" sz="2800" b="1" dirty="0" smtClean="0">
                <a:latin typeface="Arial" panose="020B0604020202020204" pitchFamily="34" charset="0"/>
                <a:ea typeface="Calibri" panose="020F0502020204030204" pitchFamily="34" charset="0"/>
                <a:cs typeface="Arial" panose="020B0604020202020204" pitchFamily="34" charset="0"/>
              </a:rPr>
              <a:t> οι </a:t>
            </a:r>
            <a:r>
              <a:rPr lang="el-GR" sz="2800" b="1" dirty="0">
                <a:latin typeface="Arial" panose="020B0604020202020204" pitchFamily="34" charset="0"/>
                <a:ea typeface="Calibri" panose="020F0502020204030204" pitchFamily="34" charset="0"/>
                <a:cs typeface="Arial" panose="020B0604020202020204" pitchFamily="34" charset="0"/>
              </a:rPr>
              <a:t>υποψήφιοι μπορούν να αποταθούν στο Υπουργείο Δικαιοσύνης και Δημοσίας Τάξεως ή στα </a:t>
            </a:r>
            <a:r>
              <a:rPr lang="el-GR" sz="2800" b="1" dirty="0" smtClean="0">
                <a:latin typeface="Arial" panose="020B0604020202020204" pitchFamily="34" charset="0"/>
                <a:ea typeface="Calibri" panose="020F0502020204030204" pitchFamily="34" charset="0"/>
                <a:cs typeface="Arial" panose="020B0604020202020204" pitchFamily="34" charset="0"/>
              </a:rPr>
              <a:t>Κέντρα </a:t>
            </a:r>
            <a:r>
              <a:rPr lang="el-GR" sz="2800" b="1" dirty="0">
                <a:latin typeface="Arial" panose="020B0604020202020204" pitchFamily="34" charset="0"/>
                <a:ea typeface="Calibri" panose="020F0502020204030204" pitchFamily="34" charset="0"/>
                <a:cs typeface="Arial" panose="020B0604020202020204" pitchFamily="34" charset="0"/>
              </a:rPr>
              <a:t>Εξυπηρέτησης </a:t>
            </a:r>
            <a:r>
              <a:rPr lang="el-GR" sz="2800" b="1" dirty="0" smtClean="0">
                <a:latin typeface="Arial" panose="020B0604020202020204" pitchFamily="34" charset="0"/>
                <a:ea typeface="Calibri" panose="020F0502020204030204" pitchFamily="34" charset="0"/>
                <a:cs typeface="Arial" panose="020B0604020202020204" pitchFamily="34" charset="0"/>
              </a:rPr>
              <a:t>Πολίτη (ΚΕΠ). </a:t>
            </a:r>
            <a:endParaRPr lang="en-US" sz="2800" b="1" dirty="0">
              <a:latin typeface="Arial" panose="020B060402020202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12762030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dirty="0" smtClean="0"/>
              <a:t/>
            </a:r>
            <a:br>
              <a:rPr lang="el-GR" dirty="0" smtClean="0"/>
            </a:br>
            <a:r>
              <a:rPr lang="el-GR" dirty="0"/>
              <a:t/>
            </a:r>
            <a:br>
              <a:rPr lang="el-GR" dirty="0"/>
            </a:br>
            <a:r>
              <a:rPr lang="el-GR" dirty="0" smtClean="0"/>
              <a:t>ΜΕΡΟΣ Ε’ </a:t>
            </a:r>
            <a:br>
              <a:rPr lang="el-GR" dirty="0" smtClean="0"/>
            </a:br>
            <a:r>
              <a:rPr lang="el-GR" dirty="0"/>
              <a:t/>
            </a:r>
            <a:br>
              <a:rPr lang="el-GR" dirty="0"/>
            </a:br>
            <a:r>
              <a:rPr lang="el-GR" dirty="0" smtClean="0"/>
              <a:t>ΔΙΑΔΙΚΑΣΙΑ ΕΓΓΡΑΦΗΣ ΣΤΑ ΑΕΙ ΕΛΛΑΔΑΣ</a:t>
            </a:r>
            <a:endParaRPr lang="el-GR" dirty="0"/>
          </a:p>
        </p:txBody>
      </p:sp>
      <p:sp>
        <p:nvSpPr>
          <p:cNvPr id="3" name="Footer Placeholder 2"/>
          <p:cNvSpPr>
            <a:spLocks noGrp="1"/>
          </p:cNvSpPr>
          <p:nvPr>
            <p:ph type="ftr" sz="quarter" idx="11"/>
          </p:nvPr>
        </p:nvSpPr>
        <p:spPr/>
        <p:txBody>
          <a:bodyPr/>
          <a:lstStyle/>
          <a:p>
            <a:pPr algn="ctr"/>
            <a:r>
              <a:rPr lang="el-GR" smtClean="0"/>
              <a:t>ΥΣΕΑ, 31 Οκτωβρίου 2024</a:t>
            </a:r>
            <a:endParaRPr lang="en-GB"/>
          </a:p>
        </p:txBody>
      </p:sp>
    </p:spTree>
    <p:extLst>
      <p:ext uri="{BB962C8B-B14F-4D97-AF65-F5344CB8AC3E}">
        <p14:creationId xmlns:p14="http://schemas.microsoft.com/office/powerpoint/2010/main" val="37668010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932" y="100361"/>
            <a:ext cx="9835375" cy="1360449"/>
          </a:xfrm>
        </p:spPr>
        <p:txBody>
          <a:bodyPr>
            <a:normAutofit/>
          </a:bodyPr>
          <a:lstStyle/>
          <a:p>
            <a:r>
              <a:rPr lang="el-GR" sz="3200" b="1" dirty="0">
                <a:solidFill>
                  <a:srgbClr val="0F371B"/>
                </a:solidFill>
                <a:latin typeface="Arial" panose="020B0604020202020204" pitchFamily="34" charset="0"/>
                <a:cs typeface="Arial" panose="020B0604020202020204" pitchFamily="34" charset="0"/>
              </a:rPr>
              <a:t>ΕΓΓΡΑΦΗ ΕΙΣΑΓΟΜΕΝΩΝ/ ΕΠΙΤΥΧΟΝΤΩΝ (1)</a:t>
            </a:r>
            <a:endParaRPr lang="en-US" sz="3200" dirty="0">
              <a:solidFill>
                <a:srgbClr val="0F371B"/>
              </a:solidFill>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algn="ctr"/>
            <a:r>
              <a:rPr lang="el-GR" dirty="0" smtClean="0"/>
              <a:t>ΥΣΕΑ, 31 Οκτωβρίου 2024</a:t>
            </a:r>
            <a:endParaRPr lang="en-GB" dirty="0"/>
          </a:p>
        </p:txBody>
      </p:sp>
      <p:sp>
        <p:nvSpPr>
          <p:cNvPr id="4" name="Rectangle 3"/>
          <p:cNvSpPr/>
          <p:nvPr/>
        </p:nvSpPr>
        <p:spPr>
          <a:xfrm>
            <a:off x="546411" y="1561171"/>
            <a:ext cx="10705170" cy="3063724"/>
          </a:xfrm>
          <a:prstGeom prst="rect">
            <a:avLst/>
          </a:prstGeom>
        </p:spPr>
        <p:txBody>
          <a:bodyPr wrap="square">
            <a:spAutoFit/>
          </a:bodyPr>
          <a:lstStyle/>
          <a:p>
            <a:pPr algn="just">
              <a:lnSpc>
                <a:spcPct val="107000"/>
              </a:lnSpc>
              <a:spcAft>
                <a:spcPts val="800"/>
              </a:spcAft>
            </a:pPr>
            <a:r>
              <a:rPr lang="el-GR" sz="2400" b="1" dirty="0">
                <a:latin typeface="Arial" panose="020B0604020202020204" pitchFamily="34" charset="0"/>
                <a:ea typeface="Calibri" panose="020F0502020204030204" pitchFamily="34" charset="0"/>
                <a:cs typeface="Arial" panose="020B0604020202020204" pitchFamily="34" charset="0"/>
              </a:rPr>
              <a:t>Οι εισαγόμενοι/επιτυχόντες υποβάλλουν στις Γραμματείες των Σχολών/Τμημάτων τα απαραίτητα δικαιολογητικά (Πρωτότυπα). Η Γραμματεία θα προβεί στον έλεγχο για την πληρότητα και τη νομιμότητά τους για την ολοκλήρωση της εγγραφής. </a:t>
            </a:r>
            <a:endParaRPr lang="en-GB" sz="24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l-GR" sz="24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sz="2400" b="1" dirty="0">
                <a:latin typeface="Arial" panose="020B0604020202020204" pitchFamily="34" charset="0"/>
                <a:ea typeface="Calibri" panose="020F0502020204030204" pitchFamily="34" charset="0"/>
                <a:cs typeface="Arial" panose="020B0604020202020204" pitchFamily="34" charset="0"/>
              </a:rPr>
              <a:t>Μη εγγραφή στην προκαθορισμένη ημερομηνία</a:t>
            </a:r>
            <a:r>
              <a:rPr lang="el-GR" sz="2400" b="1" dirty="0">
                <a:effectLst>
                  <a:outerShdw blurRad="38100" dist="38100" dir="2700000" algn="tl">
                    <a:srgbClr val="000000">
                      <a:alpha val="43137"/>
                    </a:srgbClr>
                  </a:outerShdw>
                </a:effectLst>
                <a:latin typeface="Arial" pitchFamily="34" charset="0"/>
                <a:cs typeface="Arial" pitchFamily="34" charset="0"/>
              </a:rPr>
              <a:t> →</a:t>
            </a:r>
            <a:r>
              <a:rPr lang="el-GR" sz="2400" b="1" dirty="0">
                <a:latin typeface="Arial" panose="020B0604020202020204" pitchFamily="34" charset="0"/>
                <a:ea typeface="Calibri" panose="020F0502020204030204" pitchFamily="34" charset="0"/>
                <a:cs typeface="Arial" panose="020B0604020202020204" pitchFamily="34" charset="0"/>
              </a:rPr>
              <a:t> χάνεται το δικαίωμα εγγραφής.</a:t>
            </a:r>
            <a:endParaRPr lang="en-US" sz="2400" b="1" dirty="0">
              <a:latin typeface="Arial" panose="020B060402020202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3860744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629" y="133816"/>
            <a:ext cx="10158762" cy="1393901"/>
          </a:xfrm>
        </p:spPr>
        <p:txBody>
          <a:bodyPr>
            <a:normAutofit/>
          </a:bodyPr>
          <a:lstStyle/>
          <a:p>
            <a:r>
              <a:rPr lang="el-GR" sz="3200" b="1" dirty="0">
                <a:solidFill>
                  <a:srgbClr val="0F371B"/>
                </a:solidFill>
                <a:latin typeface="Arial" panose="020B0604020202020204" pitchFamily="34" charset="0"/>
                <a:cs typeface="Arial" panose="020B0604020202020204" pitchFamily="34" charset="0"/>
              </a:rPr>
              <a:t>ΕΓΓΡΑΦΗ ΕΙΣΑΓΟΜΕΝΩΝ/ ΕΠΙΤΥΧΟΝΤΩΝ (2)</a:t>
            </a:r>
            <a:endParaRPr lang="en-US" sz="3200"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algn="ctr"/>
            <a:r>
              <a:rPr lang="el-GR" dirty="0" smtClean="0"/>
              <a:t>ΥΣΕΑ, 31 Οκτωβρίου 2024</a:t>
            </a:r>
            <a:endParaRPr lang="en-GB" dirty="0"/>
          </a:p>
        </p:txBody>
      </p:sp>
      <p:sp>
        <p:nvSpPr>
          <p:cNvPr id="4" name="Rectangle 3"/>
          <p:cNvSpPr/>
          <p:nvPr/>
        </p:nvSpPr>
        <p:spPr>
          <a:xfrm>
            <a:off x="367991" y="1839952"/>
            <a:ext cx="11095464" cy="3240182"/>
          </a:xfrm>
          <a:prstGeom prst="rect">
            <a:avLst/>
          </a:prstGeom>
        </p:spPr>
        <p:txBody>
          <a:bodyPr wrap="square">
            <a:spAutoFit/>
          </a:bodyPr>
          <a:lstStyle/>
          <a:p>
            <a:pPr algn="just">
              <a:lnSpc>
                <a:spcPct val="107000"/>
              </a:lnSpc>
              <a:spcAft>
                <a:spcPts val="800"/>
              </a:spcAft>
            </a:pPr>
            <a:r>
              <a:rPr lang="el-GR" sz="2400" b="1" dirty="0">
                <a:latin typeface="Arial" panose="020B0604020202020204" pitchFamily="34" charset="0"/>
                <a:ea typeface="Calibri" panose="020F0502020204030204" pitchFamily="34" charset="0"/>
                <a:cs typeface="Arial" panose="020B0604020202020204" pitchFamily="34" charset="0"/>
              </a:rPr>
              <a:t>Περίπτωση ψευδών ή μη νόμιμων δικαιολογητικών:  </a:t>
            </a:r>
          </a:p>
          <a:p>
            <a:pPr algn="just">
              <a:lnSpc>
                <a:spcPct val="107000"/>
              </a:lnSpc>
              <a:spcAft>
                <a:spcPts val="800"/>
              </a:spcAft>
            </a:pPr>
            <a:r>
              <a:rPr lang="el-GR" sz="2400" b="1" dirty="0">
                <a:latin typeface="Arial" panose="020B0604020202020204" pitchFamily="34" charset="0"/>
                <a:ea typeface="Calibri" panose="020F0502020204030204" pitchFamily="34" charset="0"/>
                <a:cs typeface="Arial" panose="020B0604020202020204" pitchFamily="34" charset="0"/>
              </a:rPr>
              <a:t>Οι εισαχθέντες διαγράφονται  και </a:t>
            </a:r>
            <a:r>
              <a:rPr lang="el-GR" sz="2400" b="1" dirty="0" smtClean="0">
                <a:latin typeface="Arial" panose="020B0604020202020204" pitchFamily="34" charset="0"/>
                <a:ea typeface="Calibri" panose="020F0502020204030204" pitchFamily="34" charset="0"/>
                <a:cs typeface="Arial" panose="020B0604020202020204" pitchFamily="34" charset="0"/>
              </a:rPr>
              <a:t>αποκλείονται </a:t>
            </a:r>
            <a:r>
              <a:rPr lang="el-GR" sz="2400" b="1" dirty="0">
                <a:latin typeface="Arial" panose="020B0604020202020204" pitchFamily="34" charset="0"/>
                <a:ea typeface="Calibri" panose="020F0502020204030204" pitchFamily="34" charset="0"/>
                <a:cs typeface="Arial" panose="020B0604020202020204" pitchFamily="34" charset="0"/>
              </a:rPr>
              <a:t>κατά τα δύο (2) επόμενα ακαδημαϊκά έτη από κάθε διαδικασία εισαγωγής σε όλα τα Τμήματα και τις Σχολές.</a:t>
            </a:r>
          </a:p>
          <a:p>
            <a:pPr algn="just">
              <a:lnSpc>
                <a:spcPct val="107000"/>
              </a:lnSpc>
              <a:spcAft>
                <a:spcPts val="800"/>
              </a:spcAft>
            </a:pPr>
            <a:endParaRPr lang="el-GR" sz="24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sz="2400" b="1" dirty="0">
                <a:latin typeface="Arial" panose="020B0604020202020204" pitchFamily="34" charset="0"/>
                <a:ea typeface="Calibri" panose="020F0502020204030204" pitchFamily="34" charset="0"/>
                <a:cs typeface="Arial" panose="020B0604020202020204" pitchFamily="34" charset="0"/>
              </a:rPr>
              <a:t>Οι θέσεις των διαγραφέντων δεν αναπληρώνονται ούτε και μεταφέρονται. </a:t>
            </a:r>
            <a:endParaRPr lang="en-US" sz="24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n-US" sz="2400" b="1" dirty="0">
              <a:latin typeface="Arial" panose="020B060402020202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32685982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293" y="144966"/>
            <a:ext cx="9322419" cy="1338146"/>
          </a:xfrm>
        </p:spPr>
        <p:txBody>
          <a:bodyPr>
            <a:normAutofit/>
          </a:bodyPr>
          <a:lstStyle/>
          <a:p>
            <a:r>
              <a:rPr lang="el-GR" sz="3200" b="1" dirty="0">
                <a:solidFill>
                  <a:srgbClr val="0F371B"/>
                </a:solidFill>
                <a:latin typeface="Arial" panose="020B0604020202020204" pitchFamily="34" charset="0"/>
                <a:cs typeface="Arial" panose="020B0604020202020204" pitchFamily="34" charset="0"/>
              </a:rPr>
              <a:t>ΕΓΓΡΑΦΗ ΕΙΣΑΓΟΜΕΝΩΝ/ ΕΠΙΤΥΧΟΝΤΩΝ (3)</a:t>
            </a:r>
            <a:endParaRPr lang="en-US" sz="3200"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a:xfrm flipH="1">
            <a:off x="4498664" y="6150619"/>
            <a:ext cx="2077842" cy="401444"/>
          </a:xfrm>
        </p:spPr>
        <p:txBody>
          <a:bodyPr/>
          <a:lstStyle/>
          <a:p>
            <a:pPr algn="ctr"/>
            <a:r>
              <a:rPr lang="el-GR" dirty="0" smtClean="0"/>
              <a:t>ΥΣΕΑ, 31 Οκτωβρίου 2024</a:t>
            </a:r>
            <a:endParaRPr lang="en-GB" dirty="0"/>
          </a:p>
        </p:txBody>
      </p:sp>
      <p:sp>
        <p:nvSpPr>
          <p:cNvPr id="4" name="Rectangle 3"/>
          <p:cNvSpPr/>
          <p:nvPr/>
        </p:nvSpPr>
        <p:spPr>
          <a:xfrm>
            <a:off x="791737" y="1583473"/>
            <a:ext cx="10024946" cy="3886962"/>
          </a:xfrm>
          <a:prstGeom prst="rect">
            <a:avLst/>
          </a:prstGeom>
        </p:spPr>
        <p:txBody>
          <a:bodyPr wrap="square">
            <a:spAutoFit/>
          </a:bodyPr>
          <a:lstStyle/>
          <a:p>
            <a:pPr algn="just">
              <a:lnSpc>
                <a:spcPct val="107000"/>
              </a:lnSpc>
              <a:spcAft>
                <a:spcPts val="800"/>
              </a:spcAft>
            </a:pPr>
            <a:r>
              <a:rPr lang="el-GR" sz="2800" b="1" dirty="0">
                <a:latin typeface="Arial" panose="020B0604020202020204" pitchFamily="34" charset="0"/>
                <a:ea typeface="Calibri" panose="020F0502020204030204" pitchFamily="34" charset="0"/>
                <a:cs typeface="Arial" panose="020B0604020202020204" pitchFamily="34" charset="0"/>
              </a:rPr>
              <a:t>Εισαγόμενοι με υποχρέωση στρατιωτικής θητείας στην Κύπρο:</a:t>
            </a:r>
          </a:p>
          <a:p>
            <a:pPr algn="just"/>
            <a:endParaRPr lang="el-GR" b="1" dirty="0" smtClean="0"/>
          </a:p>
          <a:p>
            <a:pPr algn="just"/>
            <a:endParaRPr lang="el-GR" b="1" dirty="0"/>
          </a:p>
          <a:p>
            <a:pPr algn="just"/>
            <a:r>
              <a:rPr lang="el-GR" b="1" dirty="0" smtClean="0"/>
              <a:t>Οι </a:t>
            </a:r>
            <a:r>
              <a:rPr lang="el-GR" b="1" dirty="0"/>
              <a:t>εισαγόμενοι που υποχρεούνται να υπηρετήσουν τη θητεία τους στην Κύπρο μπορούν να εγγράφονται στη σχολή που έχουν επιλεγεί και μετά την απόλυσή τους από τις τάξεις του στρατού, ύστερα από βεβαίωση της Κυπριακής Πολιτείας. Ο εισαγόμενος εγγράφεται στο ίδιο ακαδημαϊκό έτος αν αποκτήσει οριστικό ή προσωρινό απολυτήριο από τις τάξεις του στρατού μέχρι 15 Νοεμβρίου του ίδιου έτους. Σε αντίθετη περίπτωση εγγράφεται στην προθεσμία εγγραφής του επόμενου ακαδημαϊκού έτους από αυτό της απόκτησης του απολυτηρίου από τις τάξεις του στρατού και στην προθεσμία εγγραφής της οικείας ειδικής κατηγορίας.</a:t>
            </a: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1334090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1229" y="624110"/>
            <a:ext cx="9073384" cy="1509490"/>
          </a:xfrm>
        </p:spPr>
        <p:txBody>
          <a:bodyPr>
            <a:normAutofit fontScale="90000"/>
          </a:bodyPr>
          <a:lstStyle/>
          <a:p>
            <a:pPr algn="ctr"/>
            <a:r>
              <a:rPr lang="el-GR" dirty="0" smtClean="0"/>
              <a:t/>
            </a:r>
            <a:br>
              <a:rPr lang="el-GR" dirty="0" smtClean="0"/>
            </a:br>
            <a:r>
              <a:rPr lang="el-GR" dirty="0"/>
              <a:t/>
            </a:r>
            <a:br>
              <a:rPr lang="el-GR" dirty="0"/>
            </a:br>
            <a:r>
              <a:rPr lang="el-GR" dirty="0" smtClean="0"/>
              <a:t/>
            </a:r>
            <a:br>
              <a:rPr lang="el-GR" dirty="0" smtClean="0"/>
            </a:br>
            <a:r>
              <a:rPr lang="el-GR" dirty="0" smtClean="0"/>
              <a:t>ΜΕΡΟΣ Α’</a:t>
            </a:r>
            <a:br>
              <a:rPr lang="el-GR" dirty="0" smtClean="0"/>
            </a:br>
            <a:r>
              <a:rPr lang="el-GR" dirty="0" smtClean="0"/>
              <a:t/>
            </a:r>
            <a:br>
              <a:rPr lang="el-GR" dirty="0" smtClean="0"/>
            </a:br>
            <a:r>
              <a:rPr lang="el-GR" dirty="0" smtClean="0"/>
              <a:t/>
            </a:r>
            <a:br>
              <a:rPr lang="el-GR" dirty="0" smtClean="0"/>
            </a:br>
            <a:r>
              <a:rPr lang="el-GR" dirty="0" smtClean="0"/>
              <a:t>ΓΕΝΙΚΕΣ ΚΑΙΡΙΕΣ ΠΛΗΡΟΦΟΡΙΕΣ</a:t>
            </a:r>
            <a:endParaRPr lang="el-GR" dirty="0"/>
          </a:p>
        </p:txBody>
      </p:sp>
      <p:sp>
        <p:nvSpPr>
          <p:cNvPr id="4" name="Footer Placeholder 3"/>
          <p:cNvSpPr>
            <a:spLocks noGrp="1"/>
          </p:cNvSpPr>
          <p:nvPr>
            <p:ph type="ftr" sz="quarter" idx="11"/>
          </p:nvPr>
        </p:nvSpPr>
        <p:spPr>
          <a:xfrm>
            <a:off x="5035683" y="5866866"/>
            <a:ext cx="2763611" cy="365125"/>
          </a:xfrm>
        </p:spPr>
        <p:txBody>
          <a:bodyPr/>
          <a:lstStyle/>
          <a:p>
            <a:pPr algn="ctr"/>
            <a:r>
              <a:rPr lang="el-GR" dirty="0" smtClean="0"/>
              <a:t>ΥΣΕΑ, 31 Οκτωβρίου 2024</a:t>
            </a:r>
            <a:endParaRPr lang="en-GB" dirty="0"/>
          </a:p>
        </p:txBody>
      </p:sp>
    </p:spTree>
    <p:extLst>
      <p:ext uri="{BB962C8B-B14F-4D97-AF65-F5344CB8AC3E}">
        <p14:creationId xmlns:p14="http://schemas.microsoft.com/office/powerpoint/2010/main" val="8046706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dirty="0" smtClean="0"/>
              <a:t/>
            </a:r>
            <a:br>
              <a:rPr lang="el-GR" dirty="0" smtClean="0"/>
            </a:br>
            <a:r>
              <a:rPr lang="el-GR" dirty="0"/>
              <a:t/>
            </a:r>
            <a:br>
              <a:rPr lang="el-GR" dirty="0"/>
            </a:br>
            <a:r>
              <a:rPr lang="el-GR" dirty="0" smtClean="0"/>
              <a:t>ΜΕΡΟΣ ΣΤ’ </a:t>
            </a:r>
            <a:br>
              <a:rPr lang="el-GR" dirty="0" smtClean="0"/>
            </a:br>
            <a:r>
              <a:rPr lang="el-GR" dirty="0"/>
              <a:t/>
            </a:r>
            <a:br>
              <a:rPr lang="el-GR" dirty="0"/>
            </a:br>
            <a:r>
              <a:rPr lang="el-GR" dirty="0" smtClean="0"/>
              <a:t>ΕΠΙΣΗΜΑΝΣΕΙΣ, ΧΡΟΝΟΔΙΑΓΡΑΜΜΑ, ΧΡΗΣΙΜΕΣ ΙΣΤΟΣΕΛΙΔΕΣ</a:t>
            </a:r>
            <a:endParaRPr lang="el-GR" dirty="0"/>
          </a:p>
        </p:txBody>
      </p:sp>
      <p:sp>
        <p:nvSpPr>
          <p:cNvPr id="3" name="Footer Placeholder 2"/>
          <p:cNvSpPr>
            <a:spLocks noGrp="1"/>
          </p:cNvSpPr>
          <p:nvPr>
            <p:ph type="ftr" sz="quarter" idx="11"/>
          </p:nvPr>
        </p:nvSpPr>
        <p:spPr/>
        <p:txBody>
          <a:bodyPr/>
          <a:lstStyle/>
          <a:p>
            <a:pPr algn="ctr"/>
            <a:r>
              <a:rPr lang="el-GR" smtClean="0"/>
              <a:t>ΥΣΕΑ, 31 Οκτωβρίου 2024</a:t>
            </a:r>
            <a:endParaRPr lang="en-GB"/>
          </a:p>
        </p:txBody>
      </p:sp>
    </p:spTree>
    <p:extLst>
      <p:ext uri="{BB962C8B-B14F-4D97-AF65-F5344CB8AC3E}">
        <p14:creationId xmlns:p14="http://schemas.microsoft.com/office/powerpoint/2010/main" val="187118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Calibri" panose="020F0502020204030204" pitchFamily="34" charset="0"/>
                <a:cs typeface="Calibri" panose="020F0502020204030204" pitchFamily="34" charset="0"/>
              </a:rPr>
              <a:t>ΕΠΙΣΗΜΑΝΣΗ</a:t>
            </a:r>
            <a:endParaRPr lang="el-GR" dirty="0"/>
          </a:p>
        </p:txBody>
      </p:sp>
      <p:sp>
        <p:nvSpPr>
          <p:cNvPr id="3" name="Content Placeholder 2"/>
          <p:cNvSpPr>
            <a:spLocks noGrp="1"/>
          </p:cNvSpPr>
          <p:nvPr>
            <p:ph idx="1"/>
          </p:nvPr>
        </p:nvSpPr>
        <p:spPr>
          <a:xfrm>
            <a:off x="1624405" y="1785769"/>
            <a:ext cx="9880207" cy="4125453"/>
          </a:xfrm>
        </p:spPr>
        <p:txBody>
          <a:bodyPr>
            <a:normAutofit fontScale="85000" lnSpcReduction="20000"/>
          </a:bodyPr>
          <a:lstStyle/>
          <a:p>
            <a:pPr marL="0" indent="0" algn="just">
              <a:buNone/>
            </a:pPr>
            <a:r>
              <a:rPr lang="el-GR" sz="2800" b="1" dirty="0" smtClean="0">
                <a:solidFill>
                  <a:schemeClr val="tx1"/>
                </a:solidFill>
                <a:latin typeface="Arial" panose="020B0604020202020204" pitchFamily="34" charset="0"/>
                <a:cs typeface="Arial" panose="020B0604020202020204" pitchFamily="34" charset="0"/>
              </a:rPr>
              <a:t>Την ευθύνη για την υποβολή της ηλεκτρονικής Αίτησης-Μηχανογραφικού </a:t>
            </a:r>
            <a:r>
              <a:rPr lang="el-GR" sz="2800" b="1" dirty="0">
                <a:solidFill>
                  <a:schemeClr val="tx1"/>
                </a:solidFill>
                <a:latin typeface="Arial" panose="020B0604020202020204" pitchFamily="34" charset="0"/>
                <a:cs typeface="Arial" panose="020B0604020202020204" pitchFamily="34" charset="0"/>
              </a:rPr>
              <a:t>Δ</a:t>
            </a:r>
            <a:r>
              <a:rPr lang="el-GR" sz="2800" b="1" dirty="0" smtClean="0">
                <a:solidFill>
                  <a:schemeClr val="tx1"/>
                </a:solidFill>
                <a:latin typeface="Arial" panose="020B0604020202020204" pitchFamily="34" charset="0"/>
                <a:cs typeface="Arial" panose="020B0604020202020204" pitchFamily="34" charset="0"/>
              </a:rPr>
              <a:t>ελτίου, για την αποστολή των έγκυρων βεβαιώσεων στο Υ.ΠΑΙ.Θ.Α. και την υποβολή των έγκυρων δικαιολογητικών στις Γραμματείες των Σχολών των ΑΕΙ Ελλάδας </a:t>
            </a:r>
            <a:r>
              <a:rPr lang="el-GR" sz="2800" b="1" u="sng" dirty="0" smtClean="0">
                <a:solidFill>
                  <a:schemeClr val="tx1"/>
                </a:solidFill>
                <a:latin typeface="Arial" panose="020B0604020202020204" pitchFamily="34" charset="0"/>
                <a:cs typeface="Arial" panose="020B0604020202020204" pitchFamily="34" charset="0"/>
              </a:rPr>
              <a:t>φέρουν οι υποψήφιοι</a:t>
            </a:r>
            <a:r>
              <a:rPr lang="el-GR" sz="2800" b="1" dirty="0" smtClean="0">
                <a:solidFill>
                  <a:schemeClr val="tx1"/>
                </a:solidFill>
                <a:latin typeface="Arial" panose="020B0604020202020204" pitchFamily="34" charset="0"/>
                <a:cs typeface="Arial" panose="020B0604020202020204" pitchFamily="34" charset="0"/>
              </a:rPr>
              <a:t>. Ως </a:t>
            </a:r>
            <a:r>
              <a:rPr lang="el-GR" sz="2800" b="1" dirty="0">
                <a:solidFill>
                  <a:schemeClr val="tx1"/>
                </a:solidFill>
                <a:latin typeface="Arial" panose="020B0604020202020204" pitchFamily="34" charset="0"/>
                <a:cs typeface="Arial" panose="020B0604020202020204" pitchFamily="34" charset="0"/>
              </a:rPr>
              <a:t>εκ τούτου, </a:t>
            </a:r>
            <a:r>
              <a:rPr lang="el-GR" sz="2800" b="1" dirty="0" err="1">
                <a:solidFill>
                  <a:schemeClr val="tx1"/>
                </a:solidFill>
                <a:latin typeface="Arial" panose="020B0604020202020204" pitchFamily="34" charset="0"/>
                <a:cs typeface="Arial" panose="020B0604020202020204" pitchFamily="34" charset="0"/>
              </a:rPr>
              <a:t>προτρέπονται</a:t>
            </a:r>
            <a:r>
              <a:rPr lang="el-GR" sz="2800" b="1" dirty="0">
                <a:solidFill>
                  <a:schemeClr val="tx1"/>
                </a:solidFill>
                <a:latin typeface="Arial" panose="020B0604020202020204" pitchFamily="34" charset="0"/>
                <a:cs typeface="Arial" panose="020B0604020202020204" pitchFamily="34" charset="0"/>
              </a:rPr>
              <a:t> οι ενδιαφερόμενοι</a:t>
            </a:r>
            <a:r>
              <a:rPr lang="en-US" sz="2800" b="1" dirty="0">
                <a:solidFill>
                  <a:schemeClr val="tx1"/>
                </a:solidFill>
                <a:latin typeface="Arial" panose="020B0604020202020204" pitchFamily="34" charset="0"/>
                <a:cs typeface="Arial" panose="020B0604020202020204" pitchFamily="34" charset="0"/>
              </a:rPr>
              <a:t>:</a:t>
            </a:r>
            <a:r>
              <a:rPr lang="el-GR" sz="2800" b="1" dirty="0">
                <a:solidFill>
                  <a:schemeClr val="tx1"/>
                </a:solidFill>
                <a:latin typeface="Arial" panose="020B0604020202020204" pitchFamily="34" charset="0"/>
                <a:cs typeface="Arial" panose="020B0604020202020204" pitchFamily="34" charset="0"/>
              </a:rPr>
              <a:t> </a:t>
            </a:r>
            <a:endParaRPr lang="el-GR" sz="2800" b="1" dirty="0" smtClean="0">
              <a:solidFill>
                <a:schemeClr val="tx1"/>
              </a:solidFill>
              <a:latin typeface="Arial" panose="020B0604020202020204" pitchFamily="34" charset="0"/>
              <a:cs typeface="Arial" panose="020B0604020202020204" pitchFamily="34" charset="0"/>
            </a:endParaRPr>
          </a:p>
          <a:p>
            <a:pPr marL="0" indent="0" algn="just">
              <a:buNone/>
            </a:pPr>
            <a:endParaRPr lang="el-GR" sz="2800" b="1" dirty="0">
              <a:solidFill>
                <a:schemeClr val="tx1"/>
              </a:solidFill>
              <a:latin typeface="Arial" panose="020B0604020202020204" pitchFamily="34" charset="0"/>
              <a:cs typeface="Arial" panose="020B0604020202020204" pitchFamily="34" charset="0"/>
            </a:endParaRPr>
          </a:p>
          <a:p>
            <a:pPr marL="0" indent="0" algn="just">
              <a:buNone/>
            </a:pPr>
            <a:r>
              <a:rPr lang="el-GR" sz="2800" b="1" dirty="0">
                <a:solidFill>
                  <a:schemeClr val="tx1"/>
                </a:solidFill>
                <a:latin typeface="Arial" panose="020B0604020202020204" pitchFamily="34" charset="0"/>
                <a:cs typeface="Arial" panose="020B0604020202020204" pitchFamily="34" charset="0"/>
              </a:rPr>
              <a:t>α) να μελετήσουν προσεκτικά τις «</a:t>
            </a:r>
            <a:r>
              <a:rPr lang="el-GR" sz="2800" b="1" i="1" dirty="0">
                <a:solidFill>
                  <a:schemeClr val="tx1"/>
                </a:solidFill>
                <a:latin typeface="Arial" panose="020B0604020202020204" pitchFamily="34" charset="0"/>
                <a:cs typeface="Arial" panose="020B0604020202020204" pitchFamily="34" charset="0"/>
              </a:rPr>
              <a:t>Οδηγίες για την Εισαγωγή στην Τριτοβάθμια Εκπαίδευση Ελλήνων του Εξωτερικού και Τέκνων Ελλήνων Υπαλλήλων που υπηρετούν στο Εξωτερικό για το έτος 2024-2025</a:t>
            </a:r>
            <a:r>
              <a:rPr lang="el-GR" sz="2800" b="1" dirty="0">
                <a:solidFill>
                  <a:schemeClr val="tx1"/>
                </a:solidFill>
                <a:latin typeface="Arial" panose="020B0604020202020204" pitchFamily="34" charset="0"/>
                <a:cs typeface="Arial" panose="020B0604020202020204" pitchFamily="34" charset="0"/>
              </a:rPr>
              <a:t>»</a:t>
            </a:r>
            <a:r>
              <a:rPr lang="en-US" sz="2800" b="1" dirty="0">
                <a:solidFill>
                  <a:schemeClr val="tx1"/>
                </a:solidFill>
                <a:latin typeface="Arial" panose="020B0604020202020204" pitchFamily="34" charset="0"/>
                <a:cs typeface="Arial" panose="020B0604020202020204" pitchFamily="34" charset="0"/>
              </a:rPr>
              <a:t>: </a:t>
            </a:r>
            <a:r>
              <a:rPr lang="en-US" b="1" dirty="0">
                <a:solidFill>
                  <a:schemeClr val="tx1"/>
                </a:solidFill>
                <a:latin typeface="Arial" panose="020B0604020202020204" pitchFamily="34" charset="0"/>
                <a:cs typeface="Arial" panose="020B0604020202020204" pitchFamily="34" charset="0"/>
                <a:hlinkClick r:id="rId2"/>
              </a:rPr>
              <a:t>https://www.minedu.gov.gr/ellines-exoterikou-m/ell-ex-mixanografiko/58908-16-07-24-ypovoli-ilektronikis-aitisis-symmetoxis-stis-eksetaseis-kai-mixanografikoy-deltiou-gia-tin-eisagogi-ellinon-tou-eksoterikoy-stin-tritovathmia-ekpaidefsi-etous-2025</a:t>
            </a:r>
            <a:r>
              <a:rPr lang="el-GR" b="1" dirty="0">
                <a:solidFill>
                  <a:schemeClr val="tx1"/>
                </a:solidFill>
                <a:latin typeface="Arial" panose="020B0604020202020204" pitchFamily="34" charset="0"/>
                <a:cs typeface="Arial" panose="020B0604020202020204" pitchFamily="34" charset="0"/>
              </a:rPr>
              <a:t> </a:t>
            </a:r>
          </a:p>
          <a:p>
            <a:endParaRPr lang="el-GR" dirty="0"/>
          </a:p>
        </p:txBody>
      </p:sp>
      <p:sp>
        <p:nvSpPr>
          <p:cNvPr id="4" name="Footer Placeholder 3"/>
          <p:cNvSpPr>
            <a:spLocks noGrp="1"/>
          </p:cNvSpPr>
          <p:nvPr>
            <p:ph type="ftr" sz="quarter" idx="11"/>
          </p:nvPr>
        </p:nvSpPr>
        <p:spPr/>
        <p:txBody>
          <a:bodyPr/>
          <a:lstStyle/>
          <a:p>
            <a:r>
              <a:rPr lang="el-GR" smtClean="0"/>
              <a:t>ΥΣΕΑ, 31 Οκτωβρίου 2024</a:t>
            </a:r>
            <a:endParaRPr lang="en-GB"/>
          </a:p>
        </p:txBody>
      </p:sp>
    </p:spTree>
    <p:extLst>
      <p:ext uri="{BB962C8B-B14F-4D97-AF65-F5344CB8AC3E}">
        <p14:creationId xmlns:p14="http://schemas.microsoft.com/office/powerpoint/2010/main" val="42363043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53379" y="0"/>
            <a:ext cx="10373993" cy="1057162"/>
          </a:xfrm>
        </p:spPr>
        <p:txBody>
          <a:bodyPr>
            <a:normAutofit/>
          </a:bodyPr>
          <a:lstStyle/>
          <a:p>
            <a:r>
              <a:rPr lang="el-GR" b="1" dirty="0" smtClean="0">
                <a:latin typeface="Calibri" panose="020F0502020204030204" pitchFamily="34" charset="0"/>
                <a:cs typeface="Calibri" panose="020F0502020204030204" pitchFamily="34" charset="0"/>
              </a:rPr>
              <a:t>ΕΠΙΣΗΜΑΝΣΗ</a:t>
            </a:r>
            <a:endParaRPr lang="en-GB" sz="4000" b="1" dirty="0">
              <a:latin typeface="Calibri" panose="020F0502020204030204" pitchFamily="34" charset="0"/>
              <a:cs typeface="Calibri" panose="020F0502020204030204" pitchFamily="34" charset="0"/>
            </a:endParaRPr>
          </a:p>
        </p:txBody>
      </p:sp>
      <p:sp>
        <p:nvSpPr>
          <p:cNvPr id="3" name="Text Placeholder 2"/>
          <p:cNvSpPr>
            <a:spLocks noGrp="1"/>
          </p:cNvSpPr>
          <p:nvPr>
            <p:ph type="body" idx="1"/>
          </p:nvPr>
        </p:nvSpPr>
        <p:spPr>
          <a:xfrm>
            <a:off x="246061" y="1233376"/>
            <a:ext cx="11881311" cy="5374253"/>
          </a:xfrm>
        </p:spPr>
        <p:txBody>
          <a:bodyPr>
            <a:normAutofit/>
          </a:bodyPr>
          <a:lstStyle/>
          <a:p>
            <a:pPr defTabSz="685800">
              <a:lnSpc>
                <a:spcPct val="150000"/>
              </a:lnSpc>
              <a:spcBef>
                <a:spcPts val="750"/>
              </a:spcBef>
            </a:pPr>
            <a:r>
              <a:rPr lang="el-GR" sz="2800" b="1" dirty="0">
                <a:solidFill>
                  <a:schemeClr val="tx1"/>
                </a:solidFill>
                <a:latin typeface="Arial" panose="020B0604020202020204" pitchFamily="34" charset="0"/>
                <a:cs typeface="Arial" panose="020B0604020202020204" pitchFamily="34" charset="0"/>
              </a:rPr>
              <a:t>β) να επικοινωνούν με την Ελληνική Πρεσβεία στην </a:t>
            </a:r>
            <a:r>
              <a:rPr lang="el-GR" sz="2800" b="1" dirty="0" smtClean="0">
                <a:solidFill>
                  <a:schemeClr val="tx1"/>
                </a:solidFill>
                <a:latin typeface="Arial" panose="020B0604020202020204" pitchFamily="34" charset="0"/>
                <a:cs typeface="Arial" panose="020B0604020202020204" pitchFamily="34" charset="0"/>
              </a:rPr>
              <a:t>Κύπρο</a:t>
            </a:r>
            <a:endParaRPr lang="el-GR" sz="2800" b="1" cap="none" dirty="0" smtClean="0">
              <a:solidFill>
                <a:schemeClr val="tx1"/>
              </a:solidFill>
              <a:latin typeface="Arial" pitchFamily="34" charset="0"/>
              <a:cs typeface="Arial" pitchFamily="34" charset="0"/>
            </a:endParaRPr>
          </a:p>
          <a:p>
            <a:pPr defTabSz="685800">
              <a:lnSpc>
                <a:spcPct val="150000"/>
              </a:lnSpc>
              <a:spcBef>
                <a:spcPts val="750"/>
              </a:spcBef>
              <a:buSzTx/>
            </a:pPr>
            <a:r>
              <a:rPr lang="el-GR" sz="2800" b="1" cap="none" dirty="0" smtClean="0">
                <a:solidFill>
                  <a:schemeClr val="tx1"/>
                </a:solidFill>
                <a:latin typeface="Arial" pitchFamily="34" charset="0"/>
                <a:cs typeface="Arial" pitchFamily="34" charset="0"/>
              </a:rPr>
              <a:t>(γ) να επισκέπτονται </a:t>
            </a:r>
            <a:r>
              <a:rPr lang="el-GR" sz="2800" b="1" u="sng" cap="none" dirty="0">
                <a:solidFill>
                  <a:schemeClr val="tx1"/>
                </a:solidFill>
                <a:latin typeface="Arial" pitchFamily="34" charset="0"/>
                <a:cs typeface="Arial" pitchFamily="34" charset="0"/>
              </a:rPr>
              <a:t>τακτικά</a:t>
            </a:r>
            <a:r>
              <a:rPr lang="el-GR" sz="2800" b="1" cap="none" dirty="0">
                <a:solidFill>
                  <a:schemeClr val="tx1"/>
                </a:solidFill>
                <a:latin typeface="Arial" pitchFamily="34" charset="0"/>
                <a:cs typeface="Arial" pitchFamily="34" charset="0"/>
              </a:rPr>
              <a:t> την ιστοσελίδα του Υπουργείου </a:t>
            </a:r>
            <a:r>
              <a:rPr lang="el-GR" sz="2800" b="1" cap="none" dirty="0" smtClean="0">
                <a:solidFill>
                  <a:schemeClr val="tx1"/>
                </a:solidFill>
                <a:latin typeface="Arial" pitchFamily="34" charset="0"/>
                <a:cs typeface="Arial" pitchFamily="34" charset="0"/>
              </a:rPr>
              <a:t>Παιδείας, Θρησκευμάτων και Αθλητισμού </a:t>
            </a:r>
            <a:r>
              <a:rPr lang="el-GR" sz="2800" b="1" cap="none" dirty="0">
                <a:solidFill>
                  <a:schemeClr val="tx1"/>
                </a:solidFill>
                <a:latin typeface="Arial" pitchFamily="34" charset="0"/>
                <a:cs typeface="Arial" pitchFamily="34" charset="0"/>
              </a:rPr>
              <a:t>για τις σχετικές ανακοινώσεις.</a:t>
            </a:r>
            <a:endParaRPr lang="en-GB" sz="2800" b="1" cap="none" dirty="0">
              <a:solidFill>
                <a:schemeClr val="tx1"/>
              </a:solidFill>
              <a:latin typeface="Arial" pitchFamily="34" charset="0"/>
              <a:cs typeface="Arial" pitchFamily="34" charset="0"/>
            </a:endParaRPr>
          </a:p>
          <a:p>
            <a:pPr algn="just" defTabSz="685800">
              <a:lnSpc>
                <a:spcPct val="150000"/>
              </a:lnSpc>
              <a:spcBef>
                <a:spcPts val="750"/>
              </a:spcBef>
              <a:buSzTx/>
            </a:pPr>
            <a:r>
              <a:rPr lang="en-GB"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hlinkClick r:id="rId3"/>
              </a:rPr>
              <a:t>www.minedu.gr</a:t>
            </a:r>
            <a:r>
              <a:rPr lang="en-GB"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a:t>
            </a:r>
            <a:r>
              <a:rPr lang="el-GR"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l-GR" sz="2800" b="1" cap="none" dirty="0" smtClean="0">
                <a:solidFill>
                  <a:schemeClr val="tx1"/>
                </a:solidFill>
                <a:effectLst>
                  <a:outerShdw blurRad="38100" dist="38100" dir="2700000" algn="tl">
                    <a:srgbClr val="000000">
                      <a:alpha val="43137"/>
                    </a:srgbClr>
                  </a:outerShdw>
                </a:effectLst>
                <a:latin typeface="Arial" pitchFamily="34" charset="0"/>
                <a:cs typeface="Arial" pitchFamily="34" charset="0"/>
              </a:rPr>
              <a:t>ΕΚΠΑΙΔΕΥΣΗ </a:t>
            </a:r>
            <a:r>
              <a:rPr lang="el-GR"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t>
            </a:r>
            <a:r>
              <a:rPr lang="el-GR"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 Εξετάσεις </a:t>
            </a:r>
            <a:r>
              <a:rPr lang="el-GR"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t>
            </a:r>
            <a:r>
              <a:rPr lang="el-GR"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Έλληνες του </a:t>
            </a:r>
            <a:r>
              <a:rPr lang="el-GR" sz="2800" b="1" cap="none" dirty="0" smtClean="0">
                <a:solidFill>
                  <a:schemeClr val="tx1"/>
                </a:solidFill>
                <a:effectLst>
                  <a:outerShdw blurRad="38100" dist="38100" dir="2700000" algn="tl">
                    <a:srgbClr val="000000">
                      <a:alpha val="43137"/>
                    </a:srgbClr>
                  </a:outerShdw>
                </a:effectLst>
                <a:latin typeface="Arial" pitchFamily="34" charset="0"/>
                <a:cs typeface="Arial" pitchFamily="34" charset="0"/>
              </a:rPr>
              <a:t>Εξωτερικού</a:t>
            </a:r>
          </a:p>
          <a:p>
            <a:pPr defTabSz="685800">
              <a:lnSpc>
                <a:spcPct val="150000"/>
              </a:lnSpc>
              <a:spcBef>
                <a:spcPts val="750"/>
              </a:spcBef>
            </a:pPr>
            <a:r>
              <a:rPr lang="el-GR" sz="2400" b="1" dirty="0">
                <a:solidFill>
                  <a:schemeClr val="tx1"/>
                </a:solidFill>
                <a:latin typeface="Arial" panose="020B0604020202020204" pitchFamily="34" charset="0"/>
                <a:cs typeface="Arial" panose="020B0604020202020204" pitchFamily="34" charset="0"/>
              </a:rPr>
              <a:t>Τελευταία ημερομηνία </a:t>
            </a:r>
            <a:r>
              <a:rPr lang="el-GR" sz="2400" b="1" dirty="0" smtClean="0">
                <a:solidFill>
                  <a:schemeClr val="tx1"/>
                </a:solidFill>
                <a:latin typeface="Arial" panose="020B0604020202020204" pitchFamily="34" charset="0"/>
                <a:cs typeface="Arial" panose="020B0604020202020204" pitchFamily="34" charset="0"/>
              </a:rPr>
              <a:t>άντλησης </a:t>
            </a:r>
            <a:r>
              <a:rPr lang="el-GR" sz="2400" b="1" dirty="0">
                <a:solidFill>
                  <a:schemeClr val="tx1"/>
                </a:solidFill>
                <a:latin typeface="Arial" panose="020B0604020202020204" pitchFamily="34" charset="0"/>
                <a:cs typeface="Arial" panose="020B0604020202020204" pitchFamily="34" charset="0"/>
              </a:rPr>
              <a:t>των πληροφοριών 31/10/24. </a:t>
            </a:r>
          </a:p>
          <a:p>
            <a:pPr defTabSz="685800">
              <a:lnSpc>
                <a:spcPct val="150000"/>
              </a:lnSpc>
              <a:spcBef>
                <a:spcPts val="750"/>
              </a:spcBef>
              <a:buSzTx/>
            </a:pPr>
            <a:endParaRPr lang="el-GR" sz="2800" b="1" cap="none"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a:p>
            <a:pPr defTabSz="685800">
              <a:lnSpc>
                <a:spcPct val="150000"/>
              </a:lnSpc>
              <a:spcBef>
                <a:spcPts val="750"/>
              </a:spcBef>
              <a:buSzTx/>
            </a:pPr>
            <a:endParaRPr lang="el-GR" sz="2800" b="1" cap="none"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a:p>
            <a:pPr defTabSz="685800">
              <a:lnSpc>
                <a:spcPct val="150000"/>
              </a:lnSpc>
              <a:spcBef>
                <a:spcPts val="750"/>
              </a:spcBef>
              <a:buSzTx/>
            </a:pPr>
            <a:endParaRPr lang="el-GR"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a:lnSpc>
                <a:spcPct val="150000"/>
              </a:lnSpc>
            </a:pPr>
            <a:endParaRPr lang="en-GB" b="1" dirty="0">
              <a:solidFill>
                <a:schemeClr val="tx1"/>
              </a:solidFill>
            </a:endParaRPr>
          </a:p>
        </p:txBody>
      </p:sp>
      <p:sp>
        <p:nvSpPr>
          <p:cNvPr id="4" name="Footer Placeholder 3"/>
          <p:cNvSpPr>
            <a:spLocks noGrp="1"/>
          </p:cNvSpPr>
          <p:nvPr>
            <p:ph type="ftr" sz="quarter" idx="11"/>
          </p:nvPr>
        </p:nvSpPr>
        <p:spPr>
          <a:xfrm flipH="1">
            <a:off x="4475180" y="5998029"/>
            <a:ext cx="1602890" cy="609600"/>
          </a:xfrm>
        </p:spPr>
        <p:txBody>
          <a:bodyPr/>
          <a:lstStyle/>
          <a:p>
            <a:pPr algn="ctr"/>
            <a:r>
              <a:rPr lang="el-GR" smtClean="0"/>
              <a:t>ΥΣΕΑ, 31 Οκτωβρίου 2024</a:t>
            </a:r>
            <a:endParaRPr lang="en-GB" dirty="0"/>
          </a:p>
        </p:txBody>
      </p:sp>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12107768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78AEA-1C71-4FF2-BD44-3D3BB8D3ACC0}"/>
              </a:ext>
            </a:extLst>
          </p:cNvPr>
          <p:cNvSpPr>
            <a:spLocks noGrp="1"/>
          </p:cNvSpPr>
          <p:nvPr>
            <p:ph type="title"/>
          </p:nvPr>
        </p:nvSpPr>
        <p:spPr>
          <a:xfrm>
            <a:off x="559398" y="609600"/>
            <a:ext cx="10692409" cy="930584"/>
          </a:xfrm>
        </p:spPr>
        <p:txBody>
          <a:bodyPr>
            <a:noAutofit/>
          </a:bodyPr>
          <a:lstStyle/>
          <a:p>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b="1" dirty="0" err="1">
                <a:solidFill>
                  <a:schemeClr val="bg1"/>
                </a:solidFill>
              </a:rPr>
              <a:t>Χρονοδιαγραμμα</a:t>
            </a:r>
            <a:r>
              <a:rPr lang="el-GR" sz="3200" dirty="0">
                <a:solidFill>
                  <a:schemeClr val="bg1"/>
                </a:solidFill>
              </a:rPr>
              <a:t/>
            </a:r>
            <a:br>
              <a:rPr lang="el-GR" sz="3200" dirty="0">
                <a:solidFill>
                  <a:schemeClr val="bg1"/>
                </a:solidFill>
              </a:rPr>
            </a:br>
            <a:r>
              <a:rPr lang="el-GR" sz="2400" cap="none" dirty="0">
                <a:solidFill>
                  <a:schemeClr val="bg1"/>
                </a:solidFill>
              </a:rPr>
              <a:t/>
            </a:r>
            <a:br>
              <a:rPr lang="el-GR" sz="2400" cap="none" dirty="0">
                <a:solidFill>
                  <a:schemeClr val="bg1"/>
                </a:solidFill>
              </a:rPr>
            </a:br>
            <a:r>
              <a:rPr lang="el-GR" sz="3200" cap="none" dirty="0">
                <a:solidFill>
                  <a:schemeClr val="bg2"/>
                </a:solidFill>
              </a:rPr>
              <a:t>Ιούνιος – Ιούλιος</a:t>
            </a:r>
            <a:r>
              <a:rPr lang="en-US" sz="3200" cap="none" dirty="0">
                <a:solidFill>
                  <a:schemeClr val="bg2"/>
                </a:solidFill>
              </a:rPr>
              <a:t>: </a:t>
            </a:r>
            <a:r>
              <a:rPr lang="el-GR" sz="2400" cap="none" dirty="0">
                <a:solidFill>
                  <a:schemeClr val="bg1"/>
                </a:solidFill>
              </a:rPr>
              <a:t>Ανάρτηση στην Ιστοσελίδα του Υ.ΠΑΙ.Θ των Οδηγιών </a:t>
            </a:r>
            <a:br>
              <a:rPr lang="el-GR" sz="2400" cap="none" dirty="0">
                <a:solidFill>
                  <a:schemeClr val="bg1"/>
                </a:solidFill>
              </a:rPr>
            </a:br>
            <a:r>
              <a:rPr lang="en-US" sz="2400" cap="none" dirty="0">
                <a:solidFill>
                  <a:schemeClr val="bg1"/>
                </a:solidFill>
              </a:rPr>
              <a:t/>
            </a:r>
            <a:br>
              <a:rPr lang="en-US" sz="2400" cap="none" dirty="0">
                <a:solidFill>
                  <a:schemeClr val="bg1"/>
                </a:solidFill>
              </a:rPr>
            </a:br>
            <a:r>
              <a:rPr lang="el-GR" sz="3200" cap="none" dirty="0">
                <a:solidFill>
                  <a:schemeClr val="bg2"/>
                </a:solidFill>
              </a:rPr>
              <a:t>Ιούλιος: </a:t>
            </a:r>
            <a:r>
              <a:rPr lang="el-GR" sz="2400" cap="none" dirty="0">
                <a:solidFill>
                  <a:schemeClr val="bg1"/>
                </a:solidFill>
              </a:rPr>
              <a:t>Συμπλήρωση Μηχανογραφικού Δελτίου</a:t>
            </a:r>
            <a:r>
              <a:rPr lang="en-US" sz="2400" cap="none" dirty="0">
                <a:solidFill>
                  <a:schemeClr val="bg1"/>
                </a:solidFill>
              </a:rPr>
              <a:t> - </a:t>
            </a:r>
            <a:r>
              <a:rPr lang="el-GR" sz="2400" cap="none" dirty="0">
                <a:solidFill>
                  <a:srgbClr val="FFFF00"/>
                </a:solidFill>
              </a:rPr>
              <a:t>Παραλαβή κωδικού </a:t>
            </a:r>
            <a:r>
              <a:rPr lang="el-GR" sz="2400" cap="none" dirty="0">
                <a:solidFill>
                  <a:schemeClr val="bg1"/>
                </a:solidFill>
              </a:rPr>
              <a:t/>
            </a:r>
            <a:br>
              <a:rPr lang="el-GR" sz="2400" cap="none" dirty="0">
                <a:solidFill>
                  <a:schemeClr val="bg1"/>
                </a:solidFill>
              </a:rPr>
            </a:br>
            <a:r>
              <a:rPr lang="el-GR" sz="2400" cap="none" dirty="0">
                <a:solidFill>
                  <a:schemeClr val="bg1"/>
                </a:solidFill>
              </a:rPr>
              <a:t/>
            </a:r>
            <a:br>
              <a:rPr lang="el-GR" sz="2400" cap="none" dirty="0">
                <a:solidFill>
                  <a:schemeClr val="bg1"/>
                </a:solidFill>
              </a:rPr>
            </a:br>
            <a:r>
              <a:rPr lang="el-GR" sz="3200" cap="none" dirty="0">
                <a:solidFill>
                  <a:schemeClr val="bg2"/>
                </a:solidFill>
              </a:rPr>
              <a:t>Αύγουστος: </a:t>
            </a:r>
            <a:r>
              <a:rPr lang="el-GR" sz="2400" cap="none" dirty="0">
                <a:solidFill>
                  <a:schemeClr val="bg1"/>
                </a:solidFill>
              </a:rPr>
              <a:t>Έλεγχος μέσω πλατφόρμας Υ.ΠΑΙ.Θ για </a:t>
            </a:r>
            <a:r>
              <a:rPr lang="el-GR" sz="2400" cap="none" dirty="0">
                <a:solidFill>
                  <a:srgbClr val="FFFF00"/>
                </a:solidFill>
              </a:rPr>
              <a:t>έγκριση ή μη των αιτήσεων</a:t>
            </a:r>
            <a:r>
              <a:rPr lang="el-GR" sz="2400" cap="none" dirty="0">
                <a:solidFill>
                  <a:schemeClr val="bg1"/>
                </a:solidFill>
              </a:rPr>
              <a:t/>
            </a:r>
            <a:br>
              <a:rPr lang="el-GR" sz="2400" cap="none" dirty="0">
                <a:solidFill>
                  <a:schemeClr val="bg1"/>
                </a:solidFill>
              </a:rPr>
            </a:br>
            <a:r>
              <a:rPr lang="el-GR" sz="2400" cap="none" dirty="0">
                <a:solidFill>
                  <a:schemeClr val="bg1"/>
                </a:solidFill>
              </a:rPr>
              <a:t/>
            </a:r>
            <a:br>
              <a:rPr lang="el-GR" sz="2400" cap="none" dirty="0">
                <a:solidFill>
                  <a:schemeClr val="bg1"/>
                </a:solidFill>
              </a:rPr>
            </a:br>
            <a:r>
              <a:rPr lang="el-GR" sz="3200" cap="none" dirty="0">
                <a:solidFill>
                  <a:schemeClr val="bg2"/>
                </a:solidFill>
              </a:rPr>
              <a:t>Σεπτέμβριος: </a:t>
            </a:r>
            <a:r>
              <a:rPr lang="el-GR" sz="2400" cap="none" dirty="0">
                <a:solidFill>
                  <a:schemeClr val="bg1"/>
                </a:solidFill>
              </a:rPr>
              <a:t>Διεξαγωγή Εξετάσεων, Αθήνα-Θεσσαλονίκη</a:t>
            </a:r>
            <a:br>
              <a:rPr lang="el-GR" sz="2400" cap="none" dirty="0">
                <a:solidFill>
                  <a:schemeClr val="bg1"/>
                </a:solidFill>
              </a:rPr>
            </a:br>
            <a:r>
              <a:rPr lang="el-GR" sz="2400" cap="none" dirty="0">
                <a:solidFill>
                  <a:schemeClr val="bg1"/>
                </a:solidFill>
              </a:rPr>
              <a:t/>
            </a:r>
            <a:br>
              <a:rPr lang="el-GR" sz="2400" cap="none" dirty="0">
                <a:solidFill>
                  <a:schemeClr val="bg1"/>
                </a:solidFill>
              </a:rPr>
            </a:br>
            <a:r>
              <a:rPr lang="el-GR" sz="3200" cap="none" dirty="0">
                <a:solidFill>
                  <a:srgbClr val="FFFF00"/>
                </a:solidFill>
              </a:rPr>
              <a:t>Τέλη Σεπτεμβρίου-Αρχές Οκτωβρίου</a:t>
            </a:r>
            <a:r>
              <a:rPr lang="el-GR" sz="3200" cap="none" dirty="0">
                <a:solidFill>
                  <a:schemeClr val="bg1"/>
                </a:solidFill>
              </a:rPr>
              <a:t>: </a:t>
            </a:r>
            <a:r>
              <a:rPr lang="el-GR" sz="2400" cap="none" dirty="0">
                <a:solidFill>
                  <a:schemeClr val="bg1"/>
                </a:solidFill>
              </a:rPr>
              <a:t>Ανακοίνωση αποτελεσμάτων. Εντός 15 ημερών, εγγραφή στις Σχολές. Προσκομίζονται όλα τα δικαιολογητικά.</a:t>
            </a:r>
            <a:br>
              <a:rPr lang="el-GR" sz="2400" cap="none" dirty="0">
                <a:solidFill>
                  <a:schemeClr val="bg1"/>
                </a:solidFill>
              </a:rPr>
            </a:br>
            <a:r>
              <a:rPr lang="el-GR" sz="2400" cap="none" dirty="0">
                <a:solidFill>
                  <a:schemeClr val="bg1"/>
                </a:solidFill>
              </a:rPr>
              <a:t/>
            </a:r>
            <a:br>
              <a:rPr lang="el-GR" sz="2400" cap="none" dirty="0">
                <a:solidFill>
                  <a:schemeClr val="bg1"/>
                </a:solidFill>
              </a:rPr>
            </a:br>
            <a:r>
              <a:rPr lang="el-GR" sz="2400" cap="none" dirty="0">
                <a:solidFill>
                  <a:schemeClr val="bg1"/>
                </a:solidFill>
              </a:rPr>
              <a:t/>
            </a:r>
            <a:br>
              <a:rPr lang="el-GR" sz="2400" cap="none" dirty="0">
                <a:solidFill>
                  <a:schemeClr val="bg1"/>
                </a:solidFill>
              </a:rPr>
            </a:br>
            <a:r>
              <a:rPr lang="el-GR" sz="3200" cap="none" dirty="0">
                <a:solidFill>
                  <a:schemeClr val="bg1"/>
                </a:solidFill>
              </a:rPr>
              <a:t/>
            </a:r>
            <a:br>
              <a:rPr lang="el-GR" sz="3200" cap="none" dirty="0">
                <a:solidFill>
                  <a:schemeClr val="bg1"/>
                </a:solidFill>
              </a:rPr>
            </a:br>
            <a:r>
              <a:rPr lang="el-GR" sz="3200" cap="none" dirty="0">
                <a:solidFill>
                  <a:schemeClr val="bg1"/>
                </a:solidFill>
              </a:rPr>
              <a:t/>
            </a:r>
            <a:br>
              <a:rPr lang="el-GR" sz="3200" cap="none" dirty="0">
                <a:solidFill>
                  <a:schemeClr val="bg1"/>
                </a:solidFill>
              </a:rPr>
            </a:br>
            <a:r>
              <a:rPr lang="el-GR" sz="3200" dirty="0">
                <a:solidFill>
                  <a:schemeClr val="bg1"/>
                </a:solidFill>
              </a:rPr>
              <a:t/>
            </a:r>
            <a:br>
              <a:rPr lang="el-GR" sz="3200" dirty="0">
                <a:solidFill>
                  <a:schemeClr val="bg1"/>
                </a:solidFill>
              </a:rPr>
            </a:br>
            <a:r>
              <a:rPr lang="el-GR" sz="2000" b="1" dirty="0">
                <a:latin typeface="Arial" panose="020B0604020202020204" pitchFamily="34" charset="0"/>
                <a:cs typeface="Arial" panose="020B0604020202020204" pitchFamily="34" charset="0"/>
              </a:rPr>
              <a:t> </a:t>
            </a: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endParaRPr lang="en-US" sz="3200" dirty="0">
              <a:solidFill>
                <a:schemeClr val="bg1"/>
              </a:solidFill>
            </a:endParaRPr>
          </a:p>
        </p:txBody>
      </p:sp>
      <p:sp>
        <p:nvSpPr>
          <p:cNvPr id="3" name="Footer Placeholder 2">
            <a:extLst>
              <a:ext uri="{FF2B5EF4-FFF2-40B4-BE49-F238E27FC236}">
                <a16:creationId xmlns:a16="http://schemas.microsoft.com/office/drawing/2014/main" id="{B821A093-BC33-4E6B-BA57-9D3E5821457E}"/>
              </a:ext>
            </a:extLst>
          </p:cNvPr>
          <p:cNvSpPr>
            <a:spLocks noGrp="1"/>
          </p:cNvSpPr>
          <p:nvPr>
            <p:ph type="ftr" sz="quarter" idx="11"/>
          </p:nvPr>
        </p:nvSpPr>
        <p:spPr/>
        <p:txBody>
          <a:bodyPr/>
          <a:lstStyle/>
          <a:p>
            <a:r>
              <a:rPr lang="el-GR" smtClean="0"/>
              <a:t>ΥΣΕΑ, 31 Οκτωβρίου 2024</a:t>
            </a:r>
            <a:endParaRPr lang="en-GB" dirty="0"/>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5" name="Title 1">
            <a:extLst>
              <a:ext uri="{FF2B5EF4-FFF2-40B4-BE49-F238E27FC236}">
                <a16:creationId xmlns:a16="http://schemas.microsoft.com/office/drawing/2014/main" id="{66078AEA-1C71-4FF2-BD44-3D3BB8D3ACC0}"/>
              </a:ext>
            </a:extLst>
          </p:cNvPr>
          <p:cNvSpPr txBox="1">
            <a:spLocks/>
          </p:cNvSpPr>
          <p:nvPr/>
        </p:nvSpPr>
        <p:spPr>
          <a:xfrm>
            <a:off x="711798" y="762000"/>
            <a:ext cx="10692409" cy="930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3200" b="1" i="0" u="none" strike="noStrike" kern="1200" cap="all" spc="0" normalizeH="0" baseline="0" noProof="0" dirty="0" err="1" smtClean="0">
                <a:ln>
                  <a:noFill/>
                </a:ln>
                <a:solidFill>
                  <a:sysClr val="windowText" lastClr="000000"/>
                </a:solidFill>
                <a:effectLst/>
                <a:uLnTx/>
                <a:uFillTx/>
                <a:ea typeface="+mj-ea"/>
                <a:cs typeface="+mj-cs"/>
              </a:rPr>
              <a:t>Χρονοδιαγραμμα</a:t>
            </a: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2400" b="1" i="0" u="none" strike="noStrike" kern="1200" cap="none" spc="0" normalizeH="0" baseline="0" noProof="0" dirty="0" smtClean="0">
                <a:ln>
                  <a:noFill/>
                </a:ln>
                <a:solidFill>
                  <a:sysClr val="windowText" lastClr="000000"/>
                </a:solidFill>
                <a:effectLst/>
                <a:uLnTx/>
                <a:uFillTx/>
                <a:ea typeface="+mj-ea"/>
                <a:cs typeface="+mj-cs"/>
              </a:rPr>
              <a:t/>
            </a:r>
            <a:br>
              <a:rPr kumimoji="0" lang="el-GR" sz="2400" b="1" i="0" u="none" strike="noStrike" kern="1200" cap="none" spc="0" normalizeH="0" baseline="0" noProof="0" dirty="0" smtClean="0">
                <a:ln>
                  <a:noFill/>
                </a:ln>
                <a:solidFill>
                  <a:sysClr val="windowText" lastClr="000000"/>
                </a:solidFill>
                <a:effectLst/>
                <a:uLnTx/>
                <a:uFillTx/>
                <a:ea typeface="+mj-ea"/>
                <a:cs typeface="+mj-cs"/>
              </a:rPr>
            </a:br>
            <a:r>
              <a:rPr kumimoji="0" lang="el-GR" sz="32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Ιούνιος – Ιούλιος</a:t>
            </a:r>
            <a:r>
              <a:rPr kumimoji="0" lang="en-US" sz="32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 </a:t>
            </a:r>
            <a:r>
              <a:rPr kumimoji="0" lang="el-GR" sz="24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Ανάρτηση στην Ιστοσελίδα του Υ.ΠΑΙ.Θ.Α. των Οδηγιών </a:t>
            </a:r>
            <a:br>
              <a:rPr kumimoji="0" lang="el-GR" sz="24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br>
            <a:r>
              <a:rPr kumimoji="0" lang="en-US" sz="24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
            </a:r>
            <a:br>
              <a:rPr kumimoji="0" lang="en-US" sz="24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br>
            <a:r>
              <a:rPr kumimoji="0" lang="el-GR" sz="32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Ιούλιος: </a:t>
            </a:r>
            <a:r>
              <a:rPr kumimoji="0" lang="el-GR" sz="24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Συμπλήρωση Μηχανογραφικού Δελτίου</a:t>
            </a:r>
            <a:r>
              <a:rPr kumimoji="0" lang="en-US" sz="24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 - </a:t>
            </a:r>
            <a:r>
              <a:rPr kumimoji="0" lang="el-GR" sz="24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Παραλαβή κωδικού.</a:t>
            </a:r>
            <a:r>
              <a:rPr kumimoji="0" lang="el-GR" sz="2400" b="1" i="0" u="none" strike="noStrike" kern="1200" cap="none" spc="0" normalizeH="0" noProof="0" dirty="0" smtClean="0">
                <a:ln>
                  <a:noFill/>
                </a:ln>
                <a:effectLst/>
                <a:uLnTx/>
                <a:uFillTx/>
                <a:latin typeface="Arial" panose="020B0604020202020204" pitchFamily="34" charset="0"/>
                <a:cs typeface="Arial" panose="020B0604020202020204" pitchFamily="34" charset="0"/>
              </a:rPr>
              <a:t> Αποστολή απαραίτητων εγγράφων (με </a:t>
            </a:r>
            <a:r>
              <a:rPr kumimoji="0" lang="el-GR" sz="2400" b="1" i="0" u="none" strike="noStrike" kern="1200" cap="none" spc="0" normalizeH="0" noProof="0" dirty="0" err="1" smtClean="0">
                <a:ln>
                  <a:noFill/>
                </a:ln>
                <a:effectLst/>
                <a:uLnTx/>
                <a:uFillTx/>
                <a:latin typeface="Arial" panose="020B0604020202020204" pitchFamily="34" charset="0"/>
                <a:cs typeface="Arial" panose="020B0604020202020204" pitchFamily="34" charset="0"/>
              </a:rPr>
              <a:t>σφρ</a:t>
            </a:r>
            <a:r>
              <a:rPr lang="el-GR" sz="2400" b="1" cap="none" dirty="0" err="1" smtClean="0">
                <a:latin typeface="Arial" panose="020B0604020202020204" pitchFamily="34" charset="0"/>
                <a:cs typeface="Arial" panose="020B0604020202020204" pitchFamily="34" charset="0"/>
              </a:rPr>
              <a:t>αγίδα</a:t>
            </a:r>
            <a:r>
              <a:rPr lang="el-GR" sz="2400" b="1" cap="none" dirty="0" smtClean="0">
                <a:latin typeface="Arial" panose="020B0604020202020204" pitchFamily="34" charset="0"/>
                <a:cs typeface="Arial" panose="020B0604020202020204" pitchFamily="34" charset="0"/>
              </a:rPr>
              <a:t> </a:t>
            </a:r>
            <a:r>
              <a:rPr lang="en-US" sz="2400" b="1" cap="none" dirty="0" smtClean="0">
                <a:latin typeface="Arial" panose="020B0604020202020204" pitchFamily="34" charset="0"/>
                <a:cs typeface="Arial" panose="020B0604020202020204" pitchFamily="34" charset="0"/>
              </a:rPr>
              <a:t>Apostille</a:t>
            </a:r>
            <a:r>
              <a:rPr kumimoji="0" lang="el-GR" sz="2400" b="1" i="0" u="none" strike="noStrike" kern="1200" cap="none" spc="0" normalizeH="0" noProof="0" dirty="0" smtClean="0">
                <a:ln>
                  <a:noFill/>
                </a:ln>
                <a:effectLst/>
                <a:uLnTx/>
                <a:uFillTx/>
                <a:latin typeface="Arial" panose="020B0604020202020204" pitchFamily="34" charset="0"/>
                <a:cs typeface="Arial" panose="020B0604020202020204" pitchFamily="34" charset="0"/>
              </a:rPr>
              <a:t>)</a:t>
            </a:r>
            <a:r>
              <a:rPr kumimoji="0" lang="en-US" sz="2400" b="1" i="0" u="none" strike="noStrike" kern="1200" cap="none" spc="0" normalizeH="0" noProof="0" dirty="0" smtClean="0">
                <a:ln>
                  <a:noFill/>
                </a:ln>
                <a:effectLst/>
                <a:uLnTx/>
                <a:uFillTx/>
                <a:latin typeface="Arial" panose="020B0604020202020204" pitchFamily="34" charset="0"/>
                <a:cs typeface="Arial" panose="020B0604020202020204" pitchFamily="34" charset="0"/>
              </a:rPr>
              <a:t> </a:t>
            </a:r>
            <a:r>
              <a:rPr kumimoji="0" lang="el-GR" sz="2400" b="1" i="0" u="none" strike="noStrike" kern="1200" cap="none" spc="0" normalizeH="0" noProof="0" dirty="0" smtClean="0">
                <a:ln>
                  <a:noFill/>
                </a:ln>
                <a:effectLst/>
                <a:uLnTx/>
                <a:uFillTx/>
                <a:latin typeface="Arial" panose="020B0604020202020204" pitchFamily="34" charset="0"/>
                <a:cs typeface="Arial" panose="020B0604020202020204" pitchFamily="34" charset="0"/>
              </a:rPr>
              <a:t>στο Υ.ΠΑΙ.Θ.Α.</a:t>
            </a:r>
            <a:r>
              <a:rPr kumimoji="0" lang="el-GR" sz="24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
            </a:r>
            <a:br>
              <a:rPr kumimoji="0" lang="el-GR" sz="24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br>
            <a:r>
              <a:rPr kumimoji="0" lang="el-GR" sz="24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
            </a:r>
            <a:br>
              <a:rPr kumimoji="0" lang="el-GR" sz="24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br>
            <a:r>
              <a:rPr kumimoji="0" lang="el-GR" sz="32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Αύγουστος: </a:t>
            </a:r>
            <a:r>
              <a:rPr kumimoji="0" lang="el-GR" sz="24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Έλεγχος μέσω ιστοσελίδας Υ.ΠΑΙ.Θ.Α. για έγκριση ή μη των αιτήσεων</a:t>
            </a:r>
            <a:br>
              <a:rPr kumimoji="0" lang="el-GR" sz="24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br>
            <a:r>
              <a:rPr kumimoji="0" lang="el-GR" sz="24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
            </a:r>
            <a:br>
              <a:rPr kumimoji="0" lang="el-GR" sz="24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br>
            <a:r>
              <a:rPr kumimoji="0" lang="el-GR" sz="32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Σεπτέμβριος: </a:t>
            </a:r>
            <a:r>
              <a:rPr kumimoji="0" lang="el-GR" sz="24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Διεξαγωγή Εξετάσεων, Αθήνα-Θεσσαλονίκη</a:t>
            </a:r>
            <a:br>
              <a:rPr kumimoji="0" lang="el-GR" sz="24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br>
            <a:r>
              <a:rPr kumimoji="0" lang="el-GR" sz="24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
            </a:r>
            <a:br>
              <a:rPr kumimoji="0" lang="el-GR" sz="24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br>
            <a:r>
              <a:rPr kumimoji="0" lang="el-GR" sz="32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Τέλη Σεπτεμβρίου-Αρχές Οκτωβρίου: </a:t>
            </a:r>
            <a:r>
              <a:rPr kumimoji="0" lang="el-GR" sz="20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Ανακοίνωση αποτελεσμάτων. Εντός 15 ημερών, εγγραφή στις Σχολές. Προσκομίζονται όλα τα δικαιολογητικά (με σφραγίδα </a:t>
            </a:r>
            <a:r>
              <a:rPr kumimoji="0" lang="en-US" sz="20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Apostille</a:t>
            </a:r>
            <a:r>
              <a:rPr kumimoji="0" lang="el-GR" sz="20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a:t>
            </a:r>
            <a:r>
              <a:rPr kumimoji="0" lang="el-GR" sz="2400" b="1" i="0" u="none" strike="noStrike" kern="1200" cap="none" spc="0" normalizeH="0" baseline="0" noProof="0" dirty="0" smtClean="0">
                <a:ln>
                  <a:noFill/>
                </a:ln>
                <a:solidFill>
                  <a:sysClr val="windowText" lastClr="000000"/>
                </a:solidFill>
                <a:effectLst/>
                <a:uLnTx/>
                <a:uFillTx/>
                <a:ea typeface="+mj-ea"/>
                <a:cs typeface="+mj-cs"/>
              </a:rPr>
              <a:t/>
            </a:r>
            <a:br>
              <a:rPr kumimoji="0" lang="el-GR" sz="2400" b="1" i="0" u="none" strike="noStrike" kern="1200" cap="none" spc="0" normalizeH="0" baseline="0" noProof="0" dirty="0" smtClean="0">
                <a:ln>
                  <a:noFill/>
                </a:ln>
                <a:solidFill>
                  <a:sysClr val="windowText" lastClr="000000"/>
                </a:solidFill>
                <a:effectLst/>
                <a:uLnTx/>
                <a:uFillTx/>
                <a:ea typeface="+mj-ea"/>
                <a:cs typeface="+mj-cs"/>
              </a:rPr>
            </a:br>
            <a:r>
              <a:rPr kumimoji="0" lang="el-GR" sz="2400" b="0" i="0" u="none" strike="noStrike" kern="1200" cap="none" spc="0" normalizeH="0" baseline="0" noProof="0" dirty="0" smtClean="0">
                <a:ln>
                  <a:noFill/>
                </a:ln>
                <a:solidFill>
                  <a:sysClr val="windowText" lastClr="000000"/>
                </a:solidFill>
                <a:effectLst/>
                <a:uLnTx/>
                <a:uFillTx/>
                <a:ea typeface="+mj-ea"/>
                <a:cs typeface="+mj-cs"/>
              </a:rPr>
              <a:t/>
            </a:r>
            <a:br>
              <a:rPr kumimoji="0" lang="el-GR" sz="2400" b="0" i="0" u="none" strike="noStrike" kern="1200" cap="none" spc="0" normalizeH="0" baseline="0" noProof="0" dirty="0" smtClean="0">
                <a:ln>
                  <a:noFill/>
                </a:ln>
                <a:solidFill>
                  <a:sysClr val="windowText" lastClr="000000"/>
                </a:solidFill>
                <a:effectLst/>
                <a:uLnTx/>
                <a:uFillTx/>
                <a:ea typeface="+mj-ea"/>
                <a:cs typeface="+mj-cs"/>
              </a:rPr>
            </a:br>
            <a:r>
              <a:rPr kumimoji="0" lang="el-GR" sz="2400" b="0" i="0" u="none" strike="noStrike" kern="1200" cap="none" spc="0" normalizeH="0" baseline="0" noProof="0" dirty="0" smtClean="0">
                <a:ln>
                  <a:noFill/>
                </a:ln>
                <a:solidFill>
                  <a:sysClr val="windowText" lastClr="000000"/>
                </a:solidFill>
                <a:effectLst/>
                <a:uLnTx/>
                <a:uFillTx/>
                <a:ea typeface="+mj-ea"/>
                <a:cs typeface="+mj-cs"/>
              </a:rPr>
              <a:t/>
            </a:r>
            <a:br>
              <a:rPr kumimoji="0" lang="el-GR" sz="2400" b="0" i="0" u="none" strike="noStrike" kern="1200" cap="none" spc="0" normalizeH="0" baseline="0" noProof="0" dirty="0" smtClean="0">
                <a:ln>
                  <a:noFill/>
                </a:ln>
                <a:solidFill>
                  <a:sysClr val="windowText" lastClr="000000"/>
                </a:solidFill>
                <a:effectLst/>
                <a:uLnTx/>
                <a:uFillTx/>
                <a:ea typeface="+mj-ea"/>
                <a:cs typeface="+mj-cs"/>
              </a:rPr>
            </a:br>
            <a:r>
              <a:rPr kumimoji="0" lang="el-GR" sz="3200" b="0" i="0" u="none" strike="noStrike" kern="1200" cap="none" spc="0" normalizeH="0" baseline="0" noProof="0" dirty="0" smtClean="0">
                <a:ln>
                  <a:noFill/>
                </a:ln>
                <a:solidFill>
                  <a:sysClr val="windowText" lastClr="000000"/>
                </a:solidFill>
                <a:effectLst/>
                <a:uLnTx/>
                <a:uFillTx/>
                <a:ea typeface="+mj-ea"/>
                <a:cs typeface="+mj-cs"/>
              </a:rPr>
              <a:t/>
            </a:r>
            <a:br>
              <a:rPr kumimoji="0" lang="el-GR" sz="3200" b="0" i="0" u="none" strike="noStrike" kern="1200" cap="none" spc="0" normalizeH="0" baseline="0" noProof="0" dirty="0" smtClean="0">
                <a:ln>
                  <a:noFill/>
                </a:ln>
                <a:solidFill>
                  <a:sysClr val="windowText" lastClr="000000"/>
                </a:solidFill>
                <a:effectLst/>
                <a:uLnTx/>
                <a:uFillTx/>
                <a:ea typeface="+mj-ea"/>
                <a:cs typeface="+mj-cs"/>
              </a:rPr>
            </a:br>
            <a:r>
              <a:rPr kumimoji="0" lang="el-GR" sz="3200" b="0" i="0" u="none" strike="noStrike" kern="1200" cap="none" spc="0" normalizeH="0" baseline="0" noProof="0" dirty="0" smtClean="0">
                <a:ln>
                  <a:noFill/>
                </a:ln>
                <a:solidFill>
                  <a:sysClr val="windowText" lastClr="000000"/>
                </a:solidFill>
                <a:effectLst/>
                <a:uLnTx/>
                <a:uFillTx/>
                <a:ea typeface="+mj-ea"/>
                <a:cs typeface="+mj-cs"/>
              </a:rPr>
              <a:t/>
            </a:r>
            <a:br>
              <a:rPr kumimoji="0" lang="el-GR" sz="3200" b="0" i="0" u="none" strike="noStrike" kern="1200" cap="none" spc="0" normalizeH="0" baseline="0" noProof="0" dirty="0" smtClean="0">
                <a:ln>
                  <a:noFill/>
                </a:ln>
                <a:solidFill>
                  <a:sysClr val="windowText" lastClr="000000"/>
                </a:solidFill>
                <a:effectLst/>
                <a:uLnTx/>
                <a:uFillTx/>
                <a:ea typeface="+mj-ea"/>
                <a:cs typeface="+mj-cs"/>
              </a:rPr>
            </a:b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2000" b="1" i="0" u="none" strike="noStrike" kern="1200" cap="all" spc="0" normalizeH="0" baseline="0" noProof="0" dirty="0" smtClean="0">
                <a:ln>
                  <a:noFill/>
                </a:ln>
                <a:solidFill>
                  <a:sysClr val="window" lastClr="FFFFFF"/>
                </a:solidFill>
                <a:effectLst/>
                <a:uLnTx/>
                <a:uFillTx/>
                <a:latin typeface="Arial" panose="020B0604020202020204" pitchFamily="34" charset="0"/>
                <a:ea typeface="+mj-ea"/>
                <a:cs typeface="Arial" panose="020B0604020202020204" pitchFamily="34" charset="0"/>
              </a:rPr>
              <a:t> </a:t>
            </a: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r>
              <a:rPr kumimoji="0" lang="el-GR" sz="3200" b="0" i="0" u="none" strike="noStrike" kern="1200" cap="all" spc="0" normalizeH="0" baseline="0" noProof="0" dirty="0" smtClean="0">
                <a:ln>
                  <a:noFill/>
                </a:ln>
                <a:solidFill>
                  <a:sysClr val="windowText" lastClr="000000"/>
                </a:solidFill>
                <a:effectLst/>
                <a:uLnTx/>
                <a:uFillTx/>
                <a:ea typeface="+mj-ea"/>
                <a:cs typeface="+mj-cs"/>
              </a:rPr>
              <a:t/>
            </a:r>
            <a:br>
              <a:rPr kumimoji="0" lang="el-GR" sz="3200" b="0" i="0" u="none" strike="noStrike" kern="1200" cap="all" spc="0" normalizeH="0" baseline="0" noProof="0" dirty="0" smtClean="0">
                <a:ln>
                  <a:noFill/>
                </a:ln>
                <a:solidFill>
                  <a:sysClr val="windowText" lastClr="000000"/>
                </a:solidFill>
                <a:effectLst/>
                <a:uLnTx/>
                <a:uFillTx/>
                <a:ea typeface="+mj-ea"/>
                <a:cs typeface="+mj-cs"/>
              </a:rPr>
            </a:br>
            <a:endParaRPr kumimoji="0" lang="en-US" sz="3200" b="0" i="0" u="none" strike="noStrike" kern="1200" cap="all" spc="0" normalizeH="0" baseline="0" noProof="0" dirty="0">
              <a:ln>
                <a:noFill/>
              </a:ln>
              <a:solidFill>
                <a:sysClr val="windowText" lastClr="000000"/>
              </a:solidFill>
              <a:effectLst/>
              <a:uLnTx/>
              <a:uFillTx/>
              <a:latin typeface="Tw Cen MT" panose="020B0602020104020603"/>
              <a:ea typeface="+mj-ea"/>
              <a:cs typeface="+mj-cs"/>
            </a:endParaRPr>
          </a:p>
        </p:txBody>
      </p:sp>
    </p:spTree>
    <p:extLst>
      <p:ext uri="{BB962C8B-B14F-4D97-AF65-F5344CB8AC3E}">
        <p14:creationId xmlns:p14="http://schemas.microsoft.com/office/powerpoint/2010/main" val="38514468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EA182-4453-4407-B653-63AE360DCE96}"/>
              </a:ext>
            </a:extLst>
          </p:cNvPr>
          <p:cNvSpPr>
            <a:spLocks noGrp="1"/>
          </p:cNvSpPr>
          <p:nvPr>
            <p:ph type="title"/>
          </p:nvPr>
        </p:nvSpPr>
        <p:spPr>
          <a:xfrm>
            <a:off x="1678193" y="365759"/>
            <a:ext cx="9584538" cy="505387"/>
          </a:xfrm>
        </p:spPr>
        <p:txBody>
          <a:bodyPr>
            <a:normAutofit fontScale="90000"/>
          </a:bodyPr>
          <a:lstStyle/>
          <a:p>
            <a:r>
              <a:rPr lang="el-GR" sz="3200" dirty="0">
                <a:solidFill>
                  <a:schemeClr val="bg1"/>
                </a:solidFill>
              </a:rPr>
              <a:t/>
            </a:r>
            <a:br>
              <a:rPr lang="el-GR" sz="3200" dirty="0">
                <a:solidFill>
                  <a:schemeClr val="bg1"/>
                </a:solidFill>
              </a:rPr>
            </a:br>
            <a:r>
              <a:rPr lang="el-GR" sz="3200" b="1" cap="all" dirty="0" err="1">
                <a:solidFill>
                  <a:schemeClr val="tx1"/>
                </a:solidFill>
              </a:rPr>
              <a:t>Χρησιμες</a:t>
            </a:r>
            <a:r>
              <a:rPr lang="el-GR" sz="3200" b="1" cap="all" dirty="0">
                <a:solidFill>
                  <a:schemeClr val="tx1"/>
                </a:solidFill>
              </a:rPr>
              <a:t> </a:t>
            </a:r>
            <a:r>
              <a:rPr lang="el-GR" sz="3200" b="1" cap="all" dirty="0" err="1" smtClean="0">
                <a:solidFill>
                  <a:schemeClr val="tx1"/>
                </a:solidFill>
              </a:rPr>
              <a:t>ιστοσελιδεσ</a:t>
            </a:r>
            <a:r>
              <a:rPr lang="el-GR" sz="3200" b="1" cap="all" dirty="0" smtClean="0">
                <a:solidFill>
                  <a:schemeClr val="tx1"/>
                </a:solidFill>
              </a:rPr>
              <a:t>:</a:t>
            </a:r>
            <a:r>
              <a:rPr lang="el-GR" sz="3200" cap="all" dirty="0">
                <a:solidFill>
                  <a:schemeClr val="tx1"/>
                </a:solidFill>
              </a:rPr>
              <a:t/>
            </a:r>
            <a:br>
              <a:rPr lang="el-GR" sz="3200" cap="all" dirty="0">
                <a:solidFill>
                  <a:schemeClr val="tx1"/>
                </a:solidFill>
              </a:rPr>
            </a:br>
            <a:r>
              <a:rPr lang="el-GR" sz="3200" cap="all" dirty="0" smtClean="0">
                <a:solidFill>
                  <a:schemeClr val="tx1"/>
                </a:solidFill>
              </a:rPr>
              <a:t/>
            </a:r>
            <a:br>
              <a:rPr lang="el-GR" sz="3200" cap="all" dirty="0" smtClean="0">
                <a:solidFill>
                  <a:schemeClr val="tx1"/>
                </a:solidFill>
              </a:rPr>
            </a:br>
            <a:r>
              <a:rPr lang="el-GR" sz="2400" cap="all" dirty="0" smtClean="0">
                <a:solidFill>
                  <a:schemeClr val="tx1"/>
                </a:solidFill>
                <a:latin typeface="Arial" panose="020B0604020202020204" pitchFamily="34" charset="0"/>
                <a:cs typeface="Arial" panose="020B0604020202020204" pitchFamily="34" charset="0"/>
              </a:rPr>
              <a:t>- </a:t>
            </a:r>
            <a:r>
              <a:rPr lang="el-GR" sz="2400" dirty="0">
                <a:solidFill>
                  <a:schemeClr val="tx1"/>
                </a:solidFill>
                <a:latin typeface="Arial" panose="020B0604020202020204" pitchFamily="34" charset="0"/>
                <a:cs typeface="Arial" panose="020B0604020202020204" pitchFamily="34" charset="0"/>
              </a:rPr>
              <a:t>Υπουργείο </a:t>
            </a:r>
            <a:r>
              <a:rPr lang="el-GR" sz="2400" dirty="0" smtClean="0">
                <a:solidFill>
                  <a:schemeClr val="tx1"/>
                </a:solidFill>
                <a:latin typeface="Arial" panose="020B0604020202020204" pitchFamily="34" charset="0"/>
                <a:cs typeface="Arial" panose="020B0604020202020204" pitchFamily="34" charset="0"/>
              </a:rPr>
              <a:t>Παιδείας, Θρησκευμάτων και Αθλητισμού (Υ.ΠΑΙ.Θ.Α.): </a:t>
            </a:r>
            <a:r>
              <a:rPr lang="en-US" sz="2400" dirty="0" smtClean="0">
                <a:solidFill>
                  <a:schemeClr val="tx1"/>
                </a:solidFill>
                <a:latin typeface="Arial" panose="020B0604020202020204" pitchFamily="34" charset="0"/>
                <a:cs typeface="Arial" panose="020B0604020202020204" pitchFamily="34" charset="0"/>
                <a:hlinkClick r:id="rId3"/>
              </a:rPr>
              <a:t>www.minedu.gov.gr</a:t>
            </a:r>
            <a:r>
              <a:rPr lang="el-GR" sz="2400" dirty="0">
                <a:solidFill>
                  <a:schemeClr val="tx1"/>
                </a:solidFill>
                <a:latin typeface="Arial" panose="020B0604020202020204" pitchFamily="34" charset="0"/>
                <a:cs typeface="Arial" panose="020B0604020202020204" pitchFamily="34" charset="0"/>
              </a:rPr>
              <a:t/>
            </a:r>
            <a:br>
              <a:rPr lang="el-GR" sz="2400" dirty="0">
                <a:solidFill>
                  <a:schemeClr val="tx1"/>
                </a:solidFill>
                <a:latin typeface="Arial" panose="020B0604020202020204" pitchFamily="34" charset="0"/>
                <a:cs typeface="Arial" panose="020B0604020202020204" pitchFamily="34" charset="0"/>
              </a:rPr>
            </a:br>
            <a:r>
              <a:rPr lang="el-GR" sz="2400" dirty="0">
                <a:solidFill>
                  <a:schemeClr val="tx1"/>
                </a:solidFill>
                <a:latin typeface="Arial" panose="020B0604020202020204" pitchFamily="34" charset="0"/>
                <a:cs typeface="Arial" panose="020B0604020202020204" pitchFamily="34" charset="0"/>
              </a:rPr>
              <a:t>- Ελληνική Πρεσβεία στην Κύπρο:</a:t>
            </a:r>
            <a:br>
              <a:rPr lang="el-GR" sz="2400" dirty="0">
                <a:solidFill>
                  <a:schemeClr val="tx1"/>
                </a:solidFill>
                <a:latin typeface="Arial" panose="020B0604020202020204" pitchFamily="34" charset="0"/>
                <a:cs typeface="Arial" panose="020B0604020202020204" pitchFamily="34" charset="0"/>
              </a:rPr>
            </a:br>
            <a:r>
              <a:rPr lang="el-GR" sz="2400" dirty="0">
                <a:solidFill>
                  <a:schemeClr val="tx1"/>
                </a:solidFill>
                <a:latin typeface="Arial" panose="020B0604020202020204" pitchFamily="34" charset="0"/>
                <a:cs typeface="Arial" panose="020B0604020202020204" pitchFamily="34" charset="0"/>
              </a:rPr>
              <a:t> </a:t>
            </a:r>
            <a:r>
              <a:rPr lang="en-GB" sz="2400" dirty="0">
                <a:solidFill>
                  <a:schemeClr val="tx1"/>
                </a:solidFill>
                <a:latin typeface="Arial" panose="020B0604020202020204" pitchFamily="34" charset="0"/>
                <a:cs typeface="Arial" panose="020B0604020202020204" pitchFamily="34" charset="0"/>
                <a:hlinkClick r:id="rId4"/>
              </a:rPr>
              <a:t>https://www.mfa.gr/cyprus/presveia</a:t>
            </a:r>
            <a:r>
              <a:rPr lang="el-GR" sz="2400" dirty="0">
                <a:solidFill>
                  <a:schemeClr val="tx1"/>
                </a:solidFill>
                <a:latin typeface="Arial" panose="020B0604020202020204" pitchFamily="34" charset="0"/>
                <a:cs typeface="Arial" panose="020B0604020202020204" pitchFamily="34" charset="0"/>
              </a:rPr>
              <a:t/>
            </a:r>
            <a:br>
              <a:rPr lang="el-GR" sz="2400" dirty="0">
                <a:solidFill>
                  <a:schemeClr val="tx1"/>
                </a:solidFill>
                <a:latin typeface="Arial" panose="020B0604020202020204" pitchFamily="34" charset="0"/>
                <a:cs typeface="Arial" panose="020B0604020202020204" pitchFamily="34" charset="0"/>
              </a:rPr>
            </a:br>
            <a:r>
              <a:rPr lang="el-GR" sz="2400" dirty="0">
                <a:solidFill>
                  <a:schemeClr val="tx1"/>
                </a:solidFill>
                <a:latin typeface="Arial" panose="020B0604020202020204" pitchFamily="34" charset="0"/>
                <a:cs typeface="Arial" panose="020B0604020202020204" pitchFamily="34" charset="0"/>
              </a:rPr>
              <a:t>- Γενικό Επιτελείο Εθνικής Άμυνας: </a:t>
            </a:r>
            <a:r>
              <a:rPr lang="en-US" sz="2400" dirty="0" smtClean="0">
                <a:solidFill>
                  <a:schemeClr val="tx1"/>
                </a:solidFill>
                <a:latin typeface="Arial" panose="020B0604020202020204" pitchFamily="34" charset="0"/>
                <a:cs typeface="Arial" panose="020B0604020202020204" pitchFamily="34" charset="0"/>
                <a:hlinkClick r:id="rId5"/>
              </a:rPr>
              <a:t>www.geetha.mil.gr</a:t>
            </a:r>
            <a:r>
              <a:rPr lang="en-US" sz="2400" dirty="0">
                <a:solidFill>
                  <a:schemeClr val="tx1"/>
                </a:solidFill>
                <a:latin typeface="Arial" panose="020B0604020202020204" pitchFamily="34" charset="0"/>
                <a:cs typeface="Arial" panose="020B0604020202020204" pitchFamily="34" charset="0"/>
              </a:rPr>
              <a:t/>
            </a:r>
            <a:br>
              <a:rPr lang="en-US" sz="2400" dirty="0">
                <a:solidFill>
                  <a:schemeClr val="tx1"/>
                </a:solidFill>
                <a:latin typeface="Arial" panose="020B0604020202020204" pitchFamily="34" charset="0"/>
                <a:cs typeface="Arial" panose="020B0604020202020204" pitchFamily="34" charset="0"/>
              </a:rPr>
            </a:br>
            <a:r>
              <a:rPr lang="el-GR" sz="2400" dirty="0">
                <a:solidFill>
                  <a:schemeClr val="tx1"/>
                </a:solidFill>
                <a:latin typeface="Arial" panose="020B0604020202020204" pitchFamily="34" charset="0"/>
                <a:cs typeface="Arial" panose="020B0604020202020204" pitchFamily="34" charset="0"/>
              </a:rPr>
              <a:t>- </a:t>
            </a:r>
            <a:r>
              <a:rPr lang="el-GR" sz="2400" dirty="0" smtClean="0">
                <a:solidFill>
                  <a:schemeClr val="tx1"/>
                </a:solidFill>
                <a:latin typeface="Arial" panose="020B0604020202020204" pitchFamily="34" charset="0"/>
                <a:cs typeface="Arial" panose="020B0604020202020204" pitchFamily="34" charset="0"/>
              </a:rPr>
              <a:t>Ελληνική </a:t>
            </a:r>
            <a:r>
              <a:rPr lang="el-GR" sz="2400" dirty="0">
                <a:solidFill>
                  <a:schemeClr val="tx1"/>
                </a:solidFill>
                <a:latin typeface="Arial" panose="020B0604020202020204" pitchFamily="34" charset="0"/>
                <a:cs typeface="Arial" panose="020B0604020202020204" pitchFamily="34" charset="0"/>
              </a:rPr>
              <a:t>Αστυνομία: </a:t>
            </a:r>
            <a:r>
              <a:rPr lang="en-US" sz="2400" dirty="0" smtClean="0">
                <a:solidFill>
                  <a:schemeClr val="tx1"/>
                </a:solidFill>
                <a:latin typeface="Arial" panose="020B0604020202020204" pitchFamily="34" charset="0"/>
                <a:cs typeface="Arial" panose="020B0604020202020204" pitchFamily="34" charset="0"/>
                <a:hlinkClick r:id="rId6"/>
              </a:rPr>
              <a:t>www.astynomia.gr</a:t>
            </a:r>
            <a:r>
              <a:rPr lang="el-GR" sz="2400" dirty="0">
                <a:solidFill>
                  <a:schemeClr val="tx1"/>
                </a:solidFill>
                <a:latin typeface="Arial" panose="020B0604020202020204" pitchFamily="34" charset="0"/>
                <a:cs typeface="Arial" panose="020B0604020202020204" pitchFamily="34" charset="0"/>
              </a:rPr>
              <a:t/>
            </a:r>
            <a:br>
              <a:rPr lang="el-GR" sz="2400" dirty="0">
                <a:solidFill>
                  <a:schemeClr val="tx1"/>
                </a:solidFill>
                <a:latin typeface="Arial" panose="020B0604020202020204" pitchFamily="34" charset="0"/>
                <a:cs typeface="Arial" panose="020B0604020202020204" pitchFamily="34" charset="0"/>
              </a:rPr>
            </a:br>
            <a:r>
              <a:rPr lang="el-GR" sz="2400" dirty="0">
                <a:solidFill>
                  <a:schemeClr val="tx1"/>
                </a:solidFill>
                <a:latin typeface="Arial" panose="020B0604020202020204" pitchFamily="34" charset="0"/>
                <a:cs typeface="Arial" panose="020B0604020202020204" pitchFamily="34" charset="0"/>
              </a:rPr>
              <a:t>- Οδηγίες για την Εισαγωγή στην Τριτοβάθμια Εκπαίδευση Ελλήνων του Εξωτερικού</a:t>
            </a:r>
            <a:r>
              <a:rPr lang="en-US" sz="2400" dirty="0">
                <a:solidFill>
                  <a:schemeClr val="tx1"/>
                </a:solidFill>
                <a:latin typeface="Arial" panose="020B0604020202020204" pitchFamily="34" charset="0"/>
                <a:cs typeface="Arial" panose="020B0604020202020204" pitchFamily="34" charset="0"/>
              </a:rPr>
              <a:t> </a:t>
            </a:r>
            <a:r>
              <a:rPr lang="el-GR" sz="2400" u="sng" dirty="0">
                <a:solidFill>
                  <a:schemeClr val="tx1"/>
                </a:solidFill>
                <a:latin typeface="Arial" panose="020B0604020202020204" pitchFamily="34" charset="0"/>
                <a:cs typeface="Arial" panose="020B0604020202020204" pitchFamily="34" charset="0"/>
              </a:rPr>
              <a:t>για το έτος </a:t>
            </a:r>
            <a:r>
              <a:rPr lang="el-GR" sz="2400" u="sng" dirty="0" smtClean="0">
                <a:solidFill>
                  <a:schemeClr val="tx1"/>
                </a:solidFill>
                <a:latin typeface="Arial" panose="020B0604020202020204" pitchFamily="34" charset="0"/>
                <a:cs typeface="Arial" panose="020B0604020202020204" pitchFamily="34" charset="0"/>
              </a:rPr>
              <a:t>202</a:t>
            </a:r>
            <a:r>
              <a:rPr lang="en-US" sz="2400" u="sng" dirty="0" smtClean="0">
                <a:solidFill>
                  <a:schemeClr val="tx1"/>
                </a:solidFill>
                <a:latin typeface="Arial" panose="020B0604020202020204" pitchFamily="34" charset="0"/>
                <a:cs typeface="Arial" panose="020B0604020202020204" pitchFamily="34" charset="0"/>
              </a:rPr>
              <a:t>4</a:t>
            </a:r>
            <a:r>
              <a:rPr lang="el-GR" sz="2400" u="sng" dirty="0" smtClean="0">
                <a:solidFill>
                  <a:schemeClr val="tx1"/>
                </a:solidFill>
                <a:latin typeface="Arial" panose="020B0604020202020204" pitchFamily="34" charset="0"/>
                <a:cs typeface="Arial" panose="020B0604020202020204" pitchFamily="34" charset="0"/>
              </a:rPr>
              <a:t>-2025</a:t>
            </a:r>
            <a:r>
              <a:rPr lang="el-GR" sz="2400" dirty="0" smtClean="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hlinkClick r:id="rId7"/>
              </a:rPr>
              <a:t>https://www.minedu.gov.gr/ellines-exoterikou-m/ell-ex-mixanografiko/58908-16-07-24-ypovoli-ilektronikis-aitisis-symmetoxis-stis-eksetaseis-kai-mixanografikoy-deltiou-gia-tin-eisagogi-ellinon-tou-eksoterikoy-stin-tritovathmia-ekpaidefsi-etous-2025</a:t>
            </a:r>
            <a:r>
              <a:rPr lang="el-GR"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 </a:t>
            </a:r>
            <a:r>
              <a:rPr lang="el-GR" sz="2400" dirty="0" smtClean="0">
                <a:solidFill>
                  <a:schemeClr val="tx1"/>
                </a:solidFill>
                <a:latin typeface="Arial" panose="020B0604020202020204" pitchFamily="34" charset="0"/>
                <a:cs typeface="Arial" panose="020B0604020202020204" pitchFamily="34" charset="0"/>
              </a:rPr>
              <a:t>Υπηρεσία Εξετάσεων</a:t>
            </a:r>
            <a:r>
              <a:rPr lang="en-US" sz="2400" dirty="0" smtClean="0">
                <a:solidFill>
                  <a:schemeClr val="tx1"/>
                </a:solidFill>
                <a:latin typeface="Arial" panose="020B0604020202020204" pitchFamily="34" charset="0"/>
                <a:cs typeface="Arial" panose="020B0604020202020204" pitchFamily="34" charset="0"/>
              </a:rPr>
              <a:t> - </a:t>
            </a:r>
            <a:r>
              <a:rPr lang="el-GR" sz="2400" dirty="0" smtClean="0">
                <a:solidFill>
                  <a:schemeClr val="tx1"/>
                </a:solidFill>
                <a:latin typeface="Arial" panose="020B0604020202020204" pitchFamily="34" charset="0"/>
                <a:cs typeface="Arial" panose="020B0604020202020204" pitchFamily="34" charset="0"/>
              </a:rPr>
              <a:t>ΔΑΕ (ΥΠΑΝ)</a:t>
            </a:r>
            <a:r>
              <a:rPr lang="en-US" sz="2400" dirty="0" smtClean="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hlinkClick r:id="rId8"/>
              </a:rPr>
              <a:t>www.moec.gov.cy/ypexams</a:t>
            </a:r>
            <a:r>
              <a:rPr lang="en-US" sz="2400" dirty="0" smtClean="0">
                <a:solidFill>
                  <a:schemeClr val="tx1"/>
                </a:solidFill>
                <a:latin typeface="Arial" panose="020B0604020202020204" pitchFamily="34" charset="0"/>
                <a:cs typeface="Arial" panose="020B0604020202020204" pitchFamily="34" charset="0"/>
              </a:rPr>
              <a:t> </a:t>
            </a: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n-US" sz="3200" dirty="0">
                <a:solidFill>
                  <a:schemeClr val="tx1"/>
                </a:solidFill>
              </a:rPr>
              <a:t/>
            </a:r>
            <a:br>
              <a:rPr lang="en-US" sz="3200" dirty="0">
                <a:solidFill>
                  <a:schemeClr val="tx1"/>
                </a:solidFill>
              </a:rPr>
            </a:br>
            <a:r>
              <a:rPr lang="en-US" sz="3200" dirty="0">
                <a:solidFill>
                  <a:schemeClr val="tx1"/>
                </a:solidFill>
              </a:rPr>
              <a:t/>
            </a:r>
            <a:br>
              <a:rPr lang="en-US" sz="3200" dirty="0">
                <a:solidFill>
                  <a:schemeClr val="tx1"/>
                </a:solidFill>
              </a:rPr>
            </a:br>
            <a:r>
              <a:rPr lang="en-US" sz="3200" dirty="0">
                <a:solidFill>
                  <a:schemeClr val="tx1"/>
                </a:solidFill>
              </a:rPr>
              <a:t/>
            </a:r>
            <a:br>
              <a:rPr lang="en-US" sz="3200" dirty="0">
                <a:solidFill>
                  <a:schemeClr val="tx1"/>
                </a:solidFill>
              </a:rPr>
            </a:br>
            <a:r>
              <a:rPr lang="en-US" sz="3200" dirty="0">
                <a:solidFill>
                  <a:schemeClr val="tx1"/>
                </a:solidFill>
              </a:rPr>
              <a:t/>
            </a:r>
            <a:br>
              <a:rPr lang="en-US" sz="3200" dirty="0">
                <a:solidFill>
                  <a:schemeClr val="tx1"/>
                </a:solidFill>
              </a:rPr>
            </a:br>
            <a:r>
              <a:rPr lang="en-US" sz="3200" dirty="0">
                <a:solidFill>
                  <a:schemeClr val="tx1"/>
                </a:solidFill>
              </a:rPr>
              <a:t/>
            </a:r>
            <a:br>
              <a:rPr lang="en-US" sz="3200" dirty="0">
                <a:solidFill>
                  <a:schemeClr val="tx1"/>
                </a:solidFill>
              </a:rPr>
            </a:br>
            <a:r>
              <a:rPr lang="en-US" sz="3200" dirty="0">
                <a:solidFill>
                  <a:schemeClr val="tx1"/>
                </a:solidFill>
              </a:rPr>
              <a:t/>
            </a:r>
            <a:br>
              <a:rPr lang="en-US" sz="3200" dirty="0">
                <a:solidFill>
                  <a:schemeClr val="tx1"/>
                </a:solidFill>
              </a:rPr>
            </a:br>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n-US" sz="3200" dirty="0">
                <a:solidFill>
                  <a:schemeClr val="bg1"/>
                </a:solidFill>
              </a:rPr>
              <a:t/>
            </a:r>
            <a:br>
              <a:rPr lang="en-US"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b="1" dirty="0" err="1">
                <a:solidFill>
                  <a:schemeClr val="bg1"/>
                </a:solidFill>
              </a:rPr>
              <a:t>Χρησιμες</a:t>
            </a:r>
            <a:r>
              <a:rPr lang="el-GR" sz="3200" b="1" dirty="0">
                <a:solidFill>
                  <a:schemeClr val="bg1"/>
                </a:solidFill>
              </a:rPr>
              <a:t> </a:t>
            </a:r>
            <a:r>
              <a:rPr lang="el-GR" sz="3200" b="1" dirty="0" err="1">
                <a:solidFill>
                  <a:schemeClr val="bg1"/>
                </a:solidFill>
              </a:rPr>
              <a:t>ιστοσελιδεσ</a:t>
            </a: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t>
            </a:r>
            <a:r>
              <a:rPr lang="el-GR" sz="3200" cap="none" dirty="0">
                <a:solidFill>
                  <a:schemeClr val="bg1"/>
                </a:solidFill>
              </a:rPr>
              <a:t>Υπουργείο Παιδείας και Θρησκευμάτων: </a:t>
            </a:r>
            <a:r>
              <a:rPr lang="en-US" sz="3200" cap="none" dirty="0">
                <a:solidFill>
                  <a:schemeClr val="bg1"/>
                </a:solidFill>
                <a:hlinkClick r:id="rId3"/>
              </a:rPr>
              <a:t>www.minedu.gov.gr</a:t>
            </a:r>
            <a:r>
              <a:rPr lang="el-GR" sz="3200" cap="none" dirty="0">
                <a:solidFill>
                  <a:schemeClr val="bg1"/>
                </a:solidFill>
              </a:rPr>
              <a:t/>
            </a:r>
            <a:br>
              <a:rPr lang="el-GR" sz="3200" cap="none" dirty="0">
                <a:solidFill>
                  <a:schemeClr val="bg1"/>
                </a:solidFill>
              </a:rPr>
            </a:br>
            <a:r>
              <a:rPr lang="el-GR" sz="3200" cap="none" dirty="0">
                <a:solidFill>
                  <a:schemeClr val="bg1"/>
                </a:solidFill>
              </a:rPr>
              <a:t>- Γενικό Επιτελείο Εθνικής Άμυνας: </a:t>
            </a:r>
            <a:r>
              <a:rPr lang="el-GR" sz="2000" dirty="0"/>
              <a:t>  </a:t>
            </a:r>
            <a:r>
              <a:rPr lang="en-US" cap="none" dirty="0">
                <a:solidFill>
                  <a:schemeClr val="bg1"/>
                </a:solidFill>
                <a:hlinkClick r:id="rId5"/>
              </a:rPr>
              <a:t>www.geetha.mil.gr</a:t>
            </a:r>
            <a:r>
              <a:rPr lang="en-US" sz="3200" cap="none" dirty="0">
                <a:solidFill>
                  <a:schemeClr val="bg1"/>
                </a:solidFill>
              </a:rPr>
              <a:t/>
            </a:r>
            <a:br>
              <a:rPr lang="en-US" sz="3200" cap="none" dirty="0">
                <a:solidFill>
                  <a:schemeClr val="bg1"/>
                </a:solidFill>
              </a:rPr>
            </a:br>
            <a:r>
              <a:rPr lang="el-GR" sz="3200" cap="none" dirty="0">
                <a:solidFill>
                  <a:schemeClr val="bg1"/>
                </a:solidFill>
              </a:rPr>
              <a:t>- Ελληνική Αστυνομία: </a:t>
            </a:r>
            <a:r>
              <a:rPr lang="en-US" sz="3200" cap="none" dirty="0">
                <a:solidFill>
                  <a:schemeClr val="bg1"/>
                </a:solidFill>
                <a:hlinkClick r:id="rId9"/>
              </a:rPr>
              <a:t>www.hellenicpolice.gr</a:t>
            </a:r>
            <a:r>
              <a:rPr lang="en-US" sz="3200" cap="none" dirty="0">
                <a:solidFill>
                  <a:schemeClr val="bg1"/>
                </a:solidFill>
              </a:rPr>
              <a:t> </a:t>
            </a:r>
            <a:r>
              <a:rPr lang="el-GR" sz="3200" cap="none" dirty="0">
                <a:solidFill>
                  <a:schemeClr val="bg1"/>
                </a:solidFill>
              </a:rPr>
              <a:t>και </a:t>
            </a:r>
            <a:r>
              <a:rPr lang="en-US" sz="3200" cap="none" dirty="0">
                <a:solidFill>
                  <a:schemeClr val="bg1"/>
                </a:solidFill>
                <a:hlinkClick r:id="rId6"/>
              </a:rPr>
              <a:t>www.astynomia.gr</a:t>
            </a:r>
            <a:r>
              <a:rPr lang="el-GR" sz="3200" cap="none" dirty="0">
                <a:solidFill>
                  <a:schemeClr val="bg1"/>
                </a:solidFill>
              </a:rPr>
              <a:t/>
            </a:r>
            <a:br>
              <a:rPr lang="el-GR" sz="3200" cap="none" dirty="0">
                <a:solidFill>
                  <a:schemeClr val="bg1"/>
                </a:solidFill>
              </a:rPr>
            </a:br>
            <a:r>
              <a:rPr lang="el-GR" sz="3200" cap="none" dirty="0">
                <a:solidFill>
                  <a:schemeClr val="bg1"/>
                </a:solidFill>
              </a:rPr>
              <a:t>- Ελληνική Πρεσβεία στην Κύπρο:</a:t>
            </a:r>
            <a:br>
              <a:rPr lang="el-GR" sz="3200" cap="none" dirty="0">
                <a:solidFill>
                  <a:schemeClr val="bg1"/>
                </a:solidFill>
              </a:rPr>
            </a:br>
            <a:r>
              <a:rPr lang="el-GR" sz="3200" cap="none" dirty="0">
                <a:solidFill>
                  <a:schemeClr val="bg1"/>
                </a:solidFill>
              </a:rPr>
              <a:t> </a:t>
            </a:r>
            <a:r>
              <a:rPr lang="en-GB" sz="3200" cap="none" dirty="0">
                <a:solidFill>
                  <a:srgbClr val="92D050"/>
                </a:solidFill>
                <a:hlinkClick r:id="rId4"/>
              </a:rPr>
              <a:t>https://www.mfa.gr/cyprus/presveia</a:t>
            </a:r>
            <a:r>
              <a:rPr lang="el-GR" sz="3200" cap="none" dirty="0">
                <a:solidFill>
                  <a:srgbClr val="92D050"/>
                </a:solidFill>
              </a:rPr>
              <a:t/>
            </a:r>
            <a:br>
              <a:rPr lang="el-GR" sz="3200" cap="none" dirty="0">
                <a:solidFill>
                  <a:srgbClr val="92D050"/>
                </a:solidFill>
              </a:rPr>
            </a:br>
            <a:r>
              <a:rPr lang="el-GR" sz="3200" cap="none" dirty="0">
                <a:solidFill>
                  <a:schemeClr val="bg1"/>
                </a:solidFill>
              </a:rPr>
              <a:t>- Οδηγίες για την Εισαγωγή στην Τριτοβάθμια Εκπαίδευση Ελλήνων του Εξωτερικού</a:t>
            </a:r>
            <a:r>
              <a:rPr lang="en-US" sz="3200" cap="none" dirty="0">
                <a:solidFill>
                  <a:schemeClr val="bg1"/>
                </a:solidFill>
              </a:rPr>
              <a:t> </a:t>
            </a:r>
            <a:r>
              <a:rPr lang="el-GR" sz="3200" u="sng" cap="none" dirty="0">
                <a:solidFill>
                  <a:schemeClr val="bg1"/>
                </a:solidFill>
              </a:rPr>
              <a:t>για το έτος 2023-2024</a:t>
            </a:r>
            <a:r>
              <a:rPr lang="el-GR" sz="3200" cap="none" dirty="0">
                <a:solidFill>
                  <a:schemeClr val="bg1"/>
                </a:solidFill>
              </a:rPr>
              <a:t>: </a:t>
            </a:r>
            <a:r>
              <a:rPr lang="en-US" sz="2400" cap="none" dirty="0">
                <a:solidFill>
                  <a:schemeClr val="bg1"/>
                </a:solidFill>
                <a:hlinkClick r:id="rId10"/>
              </a:rPr>
              <a:t>https://www.uom.gr/assets/site/public/nodes/12186/18285-odigies_ellinon_exoteriku_2023.pdf</a:t>
            </a:r>
            <a:r>
              <a:rPr lang="el-GR" sz="2400" cap="none" dirty="0">
                <a:solidFill>
                  <a:schemeClr val="bg1"/>
                </a:solidFill>
              </a:rPr>
              <a:t> </a:t>
            </a:r>
            <a:r>
              <a:rPr lang="el-GR" sz="3200" cap="none" dirty="0">
                <a:solidFill>
                  <a:srgbClr val="92D050"/>
                </a:solidFill>
              </a:rPr>
              <a:t/>
            </a:r>
            <a:br>
              <a:rPr lang="el-GR" sz="3200" cap="none" dirty="0">
                <a:solidFill>
                  <a:srgbClr val="92D050"/>
                </a:solidFill>
              </a:rPr>
            </a:br>
            <a:r>
              <a:rPr lang="el-GR" sz="3200" cap="none" dirty="0">
                <a:solidFill>
                  <a:srgbClr val="92D050"/>
                </a:solidFill>
              </a:rPr>
              <a:t/>
            </a:r>
            <a:br>
              <a:rPr lang="el-GR" sz="3200" cap="none" dirty="0">
                <a:solidFill>
                  <a:srgbClr val="92D050"/>
                </a:solidFill>
              </a:rPr>
            </a:br>
            <a:r>
              <a:rPr lang="el-GR" sz="3200" cap="none" dirty="0">
                <a:solidFill>
                  <a:schemeClr val="bg1"/>
                </a:solidFill>
              </a:rPr>
              <a:t/>
            </a:r>
            <a:br>
              <a:rPr lang="el-GR" sz="3200" cap="none" dirty="0">
                <a:solidFill>
                  <a:schemeClr val="bg1"/>
                </a:solidFill>
              </a:rPr>
            </a:br>
            <a:r>
              <a:rPr lang="el-GR" sz="3200" cap="none" dirty="0">
                <a:solidFill>
                  <a:schemeClr val="bg1"/>
                </a:solidFill>
              </a:rPr>
              <a:t/>
            </a:r>
            <a:br>
              <a:rPr lang="el-GR" sz="3200" cap="none" dirty="0">
                <a:solidFill>
                  <a:schemeClr val="bg1"/>
                </a:solidFill>
              </a:rPr>
            </a:br>
            <a:r>
              <a:rPr lang="en-US" sz="3200" cap="none" dirty="0">
                <a:solidFill>
                  <a:schemeClr val="bg1"/>
                </a:solidFill>
              </a:rPr>
              <a:t/>
            </a:r>
            <a:br>
              <a:rPr lang="en-US" sz="3200" cap="none" dirty="0">
                <a:solidFill>
                  <a:schemeClr val="bg1"/>
                </a:solidFill>
              </a:rPr>
            </a:br>
            <a:r>
              <a:rPr lang="en-US" sz="3200" cap="none" dirty="0">
                <a:solidFill>
                  <a:schemeClr val="bg1"/>
                </a:solidFill>
              </a:rPr>
              <a:t/>
            </a:r>
            <a:br>
              <a:rPr lang="en-US" sz="3200" cap="none" dirty="0">
                <a:solidFill>
                  <a:schemeClr val="bg1"/>
                </a:solidFill>
              </a:rPr>
            </a:br>
            <a:r>
              <a:rPr lang="en-US" sz="3200" cap="none" dirty="0">
                <a:solidFill>
                  <a:schemeClr val="bg1"/>
                </a:solidFill>
              </a:rPr>
              <a:t/>
            </a:r>
            <a:br>
              <a:rPr lang="en-US" sz="3200" cap="none" dirty="0">
                <a:solidFill>
                  <a:schemeClr val="bg1"/>
                </a:solidFill>
              </a:rPr>
            </a:br>
            <a:r>
              <a:rPr lang="en-US" sz="3200" cap="none" dirty="0">
                <a:solidFill>
                  <a:schemeClr val="bg1"/>
                </a:solidFill>
              </a:rPr>
              <a:t/>
            </a:r>
            <a:br>
              <a:rPr lang="en-US" sz="3200" cap="none" dirty="0">
                <a:solidFill>
                  <a:schemeClr val="bg1"/>
                </a:solidFill>
              </a:rPr>
            </a:br>
            <a:r>
              <a:rPr lang="en-US" sz="3200" cap="none" dirty="0">
                <a:solidFill>
                  <a:schemeClr val="bg1"/>
                </a:solidFill>
              </a:rPr>
              <a:t/>
            </a:r>
            <a:br>
              <a:rPr lang="en-US" sz="3200" cap="none" dirty="0">
                <a:solidFill>
                  <a:schemeClr val="bg1"/>
                </a:solidFill>
              </a:rPr>
            </a:br>
            <a:r>
              <a:rPr lang="en-US" sz="3200" cap="none" dirty="0">
                <a:solidFill>
                  <a:schemeClr val="bg1"/>
                </a:solidFill>
              </a:rPr>
              <a:t/>
            </a:r>
            <a:br>
              <a:rPr lang="en-US" sz="3200" cap="none" dirty="0">
                <a:solidFill>
                  <a:schemeClr val="bg1"/>
                </a:solidFill>
              </a:rPr>
            </a:br>
            <a:r>
              <a:rPr lang="en-US" sz="3200" cap="none" dirty="0">
                <a:solidFill>
                  <a:schemeClr val="bg1"/>
                </a:solidFill>
              </a:rPr>
              <a:t/>
            </a:r>
            <a:br>
              <a:rPr lang="en-US" sz="3200" cap="none" dirty="0">
                <a:solidFill>
                  <a:schemeClr val="bg1"/>
                </a:solidFill>
              </a:rPr>
            </a:br>
            <a:r>
              <a:rPr lang="en-US" sz="3200" cap="none" dirty="0">
                <a:solidFill>
                  <a:schemeClr val="bg1"/>
                </a:solidFill>
              </a:rPr>
              <a:t/>
            </a:r>
            <a:br>
              <a:rPr lang="en-US" sz="3200" cap="none" dirty="0">
                <a:solidFill>
                  <a:schemeClr val="bg1"/>
                </a:solidFill>
              </a:rPr>
            </a:br>
            <a:r>
              <a:rPr lang="en-US" sz="3200" cap="none" dirty="0">
                <a:solidFill>
                  <a:schemeClr val="bg1"/>
                </a:solidFill>
              </a:rPr>
              <a:t/>
            </a:r>
            <a:br>
              <a:rPr lang="en-US" sz="3200" cap="none" dirty="0">
                <a:solidFill>
                  <a:schemeClr val="bg1"/>
                </a:solidFill>
              </a:rPr>
            </a:br>
            <a:r>
              <a:rPr lang="en-US" sz="3200" cap="none" dirty="0">
                <a:solidFill>
                  <a:schemeClr val="bg1"/>
                </a:solidFill>
              </a:rPr>
              <a:t/>
            </a:r>
            <a:br>
              <a:rPr lang="en-US" sz="3200" cap="none" dirty="0">
                <a:solidFill>
                  <a:schemeClr val="bg1"/>
                </a:solidFill>
              </a:rPr>
            </a:br>
            <a:r>
              <a:rPr lang="en-US" sz="3200" cap="none" dirty="0">
                <a:solidFill>
                  <a:schemeClr val="bg1"/>
                </a:solidFill>
              </a:rPr>
              <a:t/>
            </a:r>
            <a:br>
              <a:rPr lang="en-US" sz="3200" cap="none"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r>
              <a:rPr lang="el-GR" sz="3200" dirty="0">
                <a:solidFill>
                  <a:schemeClr val="bg1"/>
                </a:solidFill>
              </a:rPr>
              <a:t/>
            </a:r>
            <a:br>
              <a:rPr lang="el-GR" sz="3200" dirty="0">
                <a:solidFill>
                  <a:schemeClr val="bg1"/>
                </a:solidFill>
              </a:rPr>
            </a:br>
            <a:endParaRPr lang="en-US" sz="3200" dirty="0">
              <a:solidFill>
                <a:schemeClr val="bg1"/>
              </a:solidFill>
            </a:endParaRPr>
          </a:p>
        </p:txBody>
      </p:sp>
      <p:sp>
        <p:nvSpPr>
          <p:cNvPr id="3" name="Footer Placeholder 2">
            <a:extLst>
              <a:ext uri="{FF2B5EF4-FFF2-40B4-BE49-F238E27FC236}">
                <a16:creationId xmlns:a16="http://schemas.microsoft.com/office/drawing/2014/main" id="{9D629D32-9319-4379-B338-7484ACA08FCE}"/>
              </a:ext>
            </a:extLst>
          </p:cNvPr>
          <p:cNvSpPr>
            <a:spLocks noGrp="1"/>
          </p:cNvSpPr>
          <p:nvPr>
            <p:ph type="ftr" sz="quarter" idx="11"/>
          </p:nvPr>
        </p:nvSpPr>
        <p:spPr>
          <a:xfrm flipH="1">
            <a:off x="9054788" y="6133171"/>
            <a:ext cx="2207943" cy="133814"/>
          </a:xfrm>
        </p:spPr>
        <p:txBody>
          <a:bodyPr/>
          <a:lstStyle/>
          <a:p>
            <a:r>
              <a:rPr lang="el-GR" smtClean="0"/>
              <a:t>ΥΣΕΑ, 31 Οκτωβρίου 2024</a:t>
            </a:r>
            <a:endParaRPr lang="en-GB" dirty="0"/>
          </a:p>
        </p:txBody>
      </p:sp>
      <p:pic>
        <p:nvPicPr>
          <p:cNvPr id="4" name="Picture 3"/>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22947535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t>Ομάδα εργασίας</a:t>
            </a:r>
            <a:endParaRPr lang="en-US" b="1" dirty="0">
              <a:solidFill>
                <a:srgbClr val="0C788E"/>
              </a:solidFill>
            </a:endParaRPr>
          </a:p>
        </p:txBody>
      </p:sp>
      <p:sp>
        <p:nvSpPr>
          <p:cNvPr id="3" name="Content Placeholder 2"/>
          <p:cNvSpPr>
            <a:spLocks noGrp="1"/>
          </p:cNvSpPr>
          <p:nvPr>
            <p:ph idx="1"/>
          </p:nvPr>
        </p:nvSpPr>
        <p:spPr/>
        <p:txBody>
          <a:bodyPr/>
          <a:lstStyle/>
          <a:p>
            <a:pPr algn="just"/>
            <a:r>
              <a:rPr lang="el-GR" sz="2800" dirty="0" smtClean="0"/>
              <a:t>Σταχυολόγηση</a:t>
            </a:r>
            <a:r>
              <a:rPr lang="en-US" sz="2800" dirty="0" smtClean="0"/>
              <a:t> </a:t>
            </a:r>
            <a:r>
              <a:rPr lang="el-GR" sz="2800" dirty="0" smtClean="0"/>
              <a:t>και Επεξεργασία Υλικού</a:t>
            </a:r>
            <a:r>
              <a:rPr lang="en-US" sz="2800" dirty="0" smtClean="0"/>
              <a:t>: </a:t>
            </a:r>
          </a:p>
          <a:p>
            <a:pPr marL="0" indent="0" algn="just">
              <a:buNone/>
            </a:pPr>
            <a:r>
              <a:rPr lang="el-GR" sz="2800" dirty="0" smtClean="0"/>
              <a:t>Κική </a:t>
            </a:r>
            <a:r>
              <a:rPr lang="el-GR" sz="2800" dirty="0"/>
              <a:t>Μαυρομάτη, Καθηγήτρια Σ.Ε.Α</a:t>
            </a:r>
            <a:r>
              <a:rPr lang="el-GR" sz="2800" dirty="0" smtClean="0"/>
              <a:t>.</a:t>
            </a:r>
            <a:endParaRPr lang="en-US" sz="2800" dirty="0"/>
          </a:p>
          <a:p>
            <a:pPr algn="just"/>
            <a:r>
              <a:rPr lang="el-GR" sz="2800"/>
              <a:t>Επιμέλεια </a:t>
            </a:r>
            <a:r>
              <a:rPr lang="el-GR" sz="2800" smtClean="0"/>
              <a:t>Υλικού</a:t>
            </a:r>
            <a:r>
              <a:rPr lang="el-GR" sz="2800" dirty="0"/>
              <a:t>:</a:t>
            </a:r>
          </a:p>
          <a:p>
            <a:pPr marL="0" indent="0" algn="just">
              <a:buNone/>
            </a:pPr>
            <a:r>
              <a:rPr lang="el-GR" sz="2800" dirty="0" smtClean="0"/>
              <a:t>Ελένη </a:t>
            </a:r>
            <a:r>
              <a:rPr lang="el-GR" sz="2800" dirty="0"/>
              <a:t>Παπαστεφάνου, </a:t>
            </a:r>
            <a:r>
              <a:rPr lang="el-GR" sz="2800" dirty="0" err="1"/>
              <a:t>Επιθεώρητρια</a:t>
            </a:r>
            <a:r>
              <a:rPr lang="el-GR" sz="2800" dirty="0"/>
              <a:t> Σ.Ε.Α.</a:t>
            </a:r>
          </a:p>
          <a:p>
            <a:pPr algn="just"/>
            <a:r>
              <a:rPr lang="el-GR" sz="2800" dirty="0" smtClean="0"/>
              <a:t>Γενική </a:t>
            </a:r>
            <a:r>
              <a:rPr lang="el-GR" sz="2800" dirty="0"/>
              <a:t>Επιμέλεια:</a:t>
            </a:r>
          </a:p>
          <a:p>
            <a:pPr marL="0" indent="0" algn="just">
              <a:buNone/>
            </a:pPr>
            <a:r>
              <a:rPr lang="el-GR" sz="2800" dirty="0"/>
              <a:t>Δρ Ειρήνη Ροδοσθένους, Προϊσταμένη ΥΣΕΑ</a:t>
            </a:r>
          </a:p>
          <a:p>
            <a:pPr algn="just"/>
            <a:endParaRPr lang="el-GR" sz="2800" dirty="0"/>
          </a:p>
        </p:txBody>
      </p:sp>
      <p:sp>
        <p:nvSpPr>
          <p:cNvPr id="4" name="Footer Placeholder 3"/>
          <p:cNvSpPr>
            <a:spLocks noGrp="1"/>
          </p:cNvSpPr>
          <p:nvPr>
            <p:ph type="ftr" sz="quarter" idx="11"/>
          </p:nvPr>
        </p:nvSpPr>
        <p:spPr>
          <a:xfrm>
            <a:off x="4648200" y="6245225"/>
            <a:ext cx="3103984" cy="476250"/>
          </a:xfrm>
        </p:spPr>
        <p:txBody>
          <a:bodyPr/>
          <a:lstStyle/>
          <a:p>
            <a:pPr>
              <a:defRPr/>
            </a:pPr>
            <a:r>
              <a:rPr lang="el-GR" altLang="en-US"/>
              <a:t>Υπηρεσία Συμβουλευτικής και Επαγγελματικής Αγωγής, Ιανουάριος 2024</a:t>
            </a:r>
            <a:endParaRPr lang="es-ES" altLang="en-US" dirty="0"/>
          </a:p>
        </p:txBody>
      </p:sp>
    </p:spTree>
    <p:extLst>
      <p:ext uri="{BB962C8B-B14F-4D97-AF65-F5344CB8AC3E}">
        <p14:creationId xmlns:p14="http://schemas.microsoft.com/office/powerpoint/2010/main" val="38116945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3023062" y="2024081"/>
            <a:ext cx="6096000" cy="1446550"/>
          </a:xfrm>
          <a:prstGeom prst="rect">
            <a:avLst/>
          </a:prstGeom>
        </p:spPr>
        <p:txBody>
          <a:bodyPr>
            <a:spAutoFit/>
          </a:bodyPr>
          <a:lstStyle/>
          <a:p>
            <a:pPr lvl="0" algn="ctr" latinLnBrk="1"/>
            <a:r>
              <a:rPr lang="el-GR" sz="4400" b="1"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Ευχαριστούμε για την </a:t>
            </a:r>
          </a:p>
          <a:p>
            <a:pPr lvl="0" algn="ctr" latinLnBrk="1"/>
            <a:r>
              <a:rPr lang="el-GR" sz="4400" b="1"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προσοχή  σας</a:t>
            </a:r>
            <a:r>
              <a:rPr lang="en-GB" sz="4400" b="1"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endParaRPr lang="en-US" sz="4400" b="1"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a:xfrm>
            <a:off x="4077148" y="5998029"/>
            <a:ext cx="3732904" cy="500742"/>
          </a:xfrm>
        </p:spPr>
        <p:txBody>
          <a:bodyPr/>
          <a:lstStyle/>
          <a:p>
            <a:pPr algn="ctr"/>
            <a:r>
              <a:rPr lang="el-GR" dirty="0" smtClean="0"/>
              <a:t>ΥΣΕΑ, 31 Οκτωβρίου 2024</a:t>
            </a:r>
            <a:endParaRPr lang="en-GB" dirty="0"/>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pic>
        <p:nvPicPr>
          <p:cNvPr id="6" name="Picture 5">
            <a:extLst>
              <a:ext uri="{FF2B5EF4-FFF2-40B4-BE49-F238E27FC236}">
                <a16:creationId xmlns:a16="http://schemas.microsoft.com/office/drawing/2014/main" id="{AB574C8A-DCFB-B3DA-4080-65890377B5AA}"/>
              </a:ext>
            </a:extLst>
          </p:cNvPr>
          <p:cNvPicPr>
            <a:picLocks noChangeAspect="1"/>
          </p:cNvPicPr>
          <p:nvPr/>
        </p:nvPicPr>
        <p:blipFill>
          <a:blip r:embed="rId3"/>
          <a:stretch>
            <a:fillRect/>
          </a:stretch>
        </p:blipFill>
        <p:spPr>
          <a:xfrm>
            <a:off x="445280" y="342796"/>
            <a:ext cx="2101525" cy="1590480"/>
          </a:xfrm>
          <a:prstGeom prst="rect">
            <a:avLst/>
          </a:prstGeom>
        </p:spPr>
      </p:pic>
    </p:spTree>
    <p:extLst>
      <p:ext uri="{BB962C8B-B14F-4D97-AF65-F5344CB8AC3E}">
        <p14:creationId xmlns:p14="http://schemas.microsoft.com/office/powerpoint/2010/main" val="34614395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799" y="2341756"/>
            <a:ext cx="9218611" cy="2430966"/>
          </a:xfrm>
        </p:spPr>
        <p:txBody>
          <a:bodyPr>
            <a:normAutofit/>
          </a:bodyPr>
          <a:lstStyle/>
          <a:p>
            <a:pPr algn="ctr"/>
            <a:r>
              <a:rPr lang="el-GR" sz="4800" b="1" dirty="0" smtClean="0">
                <a:solidFill>
                  <a:schemeClr val="tx1"/>
                </a:solidFill>
              </a:rPr>
              <a:t>ΠΑΡΑΡΤΗΜΑ</a:t>
            </a:r>
            <a:endParaRPr lang="en-US" sz="4800" b="1" dirty="0">
              <a:solidFill>
                <a:schemeClr val="tx1"/>
              </a:solidFill>
            </a:endParaRPr>
          </a:p>
        </p:txBody>
      </p:sp>
      <p:sp>
        <p:nvSpPr>
          <p:cNvPr id="3" name="Footer Placeholder 2"/>
          <p:cNvSpPr>
            <a:spLocks noGrp="1"/>
          </p:cNvSpPr>
          <p:nvPr>
            <p:ph type="ftr" sz="quarter" idx="11"/>
          </p:nvPr>
        </p:nvSpPr>
        <p:spPr/>
        <p:txBody>
          <a:bodyPr/>
          <a:lstStyle/>
          <a:p>
            <a:pPr algn="ctr"/>
            <a:r>
              <a:rPr lang="el-GR" smtClean="0"/>
              <a:t>ΥΣΕΑ, 31 Οκτωβρίου 2024</a:t>
            </a:r>
            <a:endParaRPr lang="en-GB"/>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pic>
        <p:nvPicPr>
          <p:cNvPr id="5" name="Picture 4">
            <a:extLst>
              <a:ext uri="{FF2B5EF4-FFF2-40B4-BE49-F238E27FC236}">
                <a16:creationId xmlns:a16="http://schemas.microsoft.com/office/drawing/2014/main" id="{AB574C8A-DCFB-B3DA-4080-65890377B5AA}"/>
              </a:ext>
            </a:extLst>
          </p:cNvPr>
          <p:cNvPicPr>
            <a:picLocks noChangeAspect="1"/>
          </p:cNvPicPr>
          <p:nvPr/>
        </p:nvPicPr>
        <p:blipFill>
          <a:blip r:embed="rId3"/>
          <a:stretch>
            <a:fillRect/>
          </a:stretch>
        </p:blipFill>
        <p:spPr>
          <a:xfrm>
            <a:off x="1828799" y="383703"/>
            <a:ext cx="2101525" cy="1590480"/>
          </a:xfrm>
          <a:prstGeom prst="rect">
            <a:avLst/>
          </a:prstGeom>
        </p:spPr>
      </p:pic>
    </p:spTree>
    <p:extLst>
      <p:ext uri="{BB962C8B-B14F-4D97-AF65-F5344CB8AC3E}">
        <p14:creationId xmlns:p14="http://schemas.microsoft.com/office/powerpoint/2010/main" val="42031335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3406" y="358191"/>
            <a:ext cx="10802084" cy="1025912"/>
          </a:xfrm>
        </p:spPr>
        <p:txBody>
          <a:bodyPr>
            <a:normAutofit/>
          </a:bodyPr>
          <a:lstStyle/>
          <a:p>
            <a:r>
              <a:rPr lang="el-GR" sz="3200" b="1" dirty="0" smtClean="0">
                <a:solidFill>
                  <a:schemeClr val="tx1"/>
                </a:solidFill>
                <a:latin typeface="Arial" panose="020B0604020202020204" pitchFamily="34" charset="0"/>
                <a:cs typeface="Arial" panose="020B0604020202020204" pitchFamily="34" charset="0"/>
              </a:rPr>
              <a:t>ΠΑΡΑΡΤΗΜΑ</a:t>
            </a:r>
            <a:endParaRPr lang="en-US" sz="3200" b="1" dirty="0">
              <a:solidFill>
                <a:schemeClr val="tx1"/>
              </a:solidFill>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a:xfrm>
            <a:off x="3420932" y="6065837"/>
            <a:ext cx="3291840" cy="491080"/>
          </a:xfrm>
        </p:spPr>
        <p:txBody>
          <a:bodyPr/>
          <a:lstStyle/>
          <a:p>
            <a:pPr algn="ctr"/>
            <a:r>
              <a:rPr lang="el-GR" dirty="0" smtClean="0"/>
              <a:t>ΥΣΕΑ, 31 Οκτωβρίου 2024</a:t>
            </a:r>
            <a:endParaRPr lang="en-GB" dirty="0"/>
          </a:p>
        </p:txBody>
      </p:sp>
      <p:sp>
        <p:nvSpPr>
          <p:cNvPr id="4" name="Rectangle 3"/>
          <p:cNvSpPr/>
          <p:nvPr/>
        </p:nvSpPr>
        <p:spPr>
          <a:xfrm>
            <a:off x="903249" y="1509652"/>
            <a:ext cx="9768468" cy="4430636"/>
          </a:xfrm>
          <a:prstGeom prst="rect">
            <a:avLst/>
          </a:prstGeom>
        </p:spPr>
        <p:txBody>
          <a:bodyPr wrap="square">
            <a:spAutoFit/>
          </a:bodyPr>
          <a:lstStyle/>
          <a:p>
            <a:pPr algn="just">
              <a:lnSpc>
                <a:spcPct val="107000"/>
              </a:lnSpc>
              <a:spcAft>
                <a:spcPts val="800"/>
              </a:spcAft>
            </a:pPr>
            <a:r>
              <a:rPr lang="el-GR" sz="2000" b="1" dirty="0">
                <a:latin typeface="Arial" panose="020B0604020202020204" pitchFamily="34" charset="0"/>
                <a:ea typeface="Calibri" panose="020F0502020204030204" pitchFamily="34" charset="0"/>
                <a:cs typeface="Arial" panose="020B0604020202020204" pitchFamily="34" charset="0"/>
              </a:rPr>
              <a:t>ΚΑΤΗΓΟΡΙΑ 1: Τέκνα Ελλήνων του Εξωτερικού απόφοιτοι Ελληνικών Λυκείων</a:t>
            </a:r>
            <a:endParaRPr lang="en-US" sz="20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sz="2000" b="1" dirty="0">
                <a:latin typeface="Arial" panose="020B0604020202020204" pitchFamily="34" charset="0"/>
                <a:ea typeface="Calibri" panose="020F0502020204030204" pitchFamily="34" charset="0"/>
                <a:cs typeface="Arial" panose="020B0604020202020204" pitchFamily="34" charset="0"/>
              </a:rPr>
              <a:t>Υποψήφιοι που έχουν αποκτήσει Απολυτήριο Ελληνικού Λυκείου που λειτουργεί στο εσωτερικό ή εξωτερικό, ή ξένου σχολείου που λειτουργεί στο εσωτερικό εφόσον πληρούν συγκεκριμένες προϋποθέσεις (γονείς, υποψήφιος)</a:t>
            </a:r>
            <a:endParaRPr lang="en-US" sz="20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sz="2000" b="1" dirty="0">
                <a:latin typeface="Arial" panose="020B0604020202020204" pitchFamily="34" charset="0"/>
                <a:ea typeface="Calibri" panose="020F0502020204030204" pitchFamily="34" charset="0"/>
                <a:cs typeface="Arial" panose="020B0604020202020204" pitchFamily="34" charset="0"/>
              </a:rPr>
              <a:t> </a:t>
            </a:r>
            <a:endParaRPr lang="en-US" sz="20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sz="2000" b="1" dirty="0">
                <a:latin typeface="Arial" panose="020B0604020202020204" pitchFamily="34" charset="0"/>
                <a:ea typeface="Calibri" panose="020F0502020204030204" pitchFamily="34" charset="0"/>
                <a:cs typeface="Arial" panose="020B0604020202020204" pitchFamily="34" charset="0"/>
              </a:rPr>
              <a:t>ΚΑΤΗΓΟΡΙΑ 2: Τέκνα Ελλήνων Υπαλλήλων Αποσπασμένων σε Ελληνικές Δημόσιες Υπηρεσίες στο Εξωτερικό ή σε Διεθνείς Οργανισμούς στους οποίους μετέχει και η Ελλάδα, Απόφοιτοι Ελληνικών Λυκείων</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sz="2000" b="1" dirty="0">
                <a:latin typeface="Arial" panose="020B0604020202020204" pitchFamily="34" charset="0"/>
                <a:ea typeface="Calibri" panose="020F0502020204030204" pitchFamily="34" charset="0"/>
                <a:cs typeface="Arial" panose="020B0604020202020204" pitchFamily="34" charset="0"/>
              </a:rPr>
              <a:t>Υποψήφιοι που έχουν αποκτήσει Απολυτήριο Ελληνικού Λυκείου που λειτουργεί στο εσωτερικό ή εξωτερικό, ή αντίστοιχου ξένου σχολείου που λειτουργεί στο εσωτερικό, εφόσον πληρούν συγκεκριμένες προϋποθέσεις (γονείς, υποψήφιος)</a:t>
            </a:r>
            <a:endParaRPr lang="en-US" sz="2000" b="1" dirty="0">
              <a:latin typeface="Arial" panose="020B060402020202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42478081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5278" y="135685"/>
            <a:ext cx="8962133" cy="745261"/>
          </a:xfrm>
        </p:spPr>
        <p:txBody>
          <a:bodyPr>
            <a:normAutofit/>
          </a:bodyPr>
          <a:lstStyle/>
          <a:p>
            <a:r>
              <a:rPr lang="el-GR" sz="3200" b="1" dirty="0" smtClean="0">
                <a:solidFill>
                  <a:schemeClr val="tx1"/>
                </a:solidFill>
                <a:latin typeface="Arial" panose="020B0604020202020204" pitchFamily="34" charset="0"/>
                <a:cs typeface="Arial" panose="020B0604020202020204" pitchFamily="34" charset="0"/>
              </a:rPr>
              <a:t>ΠΑΡΑΡΤΗΜΑ</a:t>
            </a:r>
            <a:endParaRPr lang="en-US" sz="3200" b="1" dirty="0">
              <a:solidFill>
                <a:schemeClr val="tx1"/>
              </a:solidFill>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a:xfrm>
            <a:off x="10247972" y="6133170"/>
            <a:ext cx="1839950" cy="635619"/>
          </a:xfrm>
        </p:spPr>
        <p:txBody>
          <a:bodyPr/>
          <a:lstStyle/>
          <a:p>
            <a:r>
              <a:rPr lang="el-GR" smtClean="0"/>
              <a:t>ΥΣΕΑ, 31 Οκτωβρίου 2024</a:t>
            </a:r>
            <a:endParaRPr lang="en-GB" dirty="0"/>
          </a:p>
        </p:txBody>
      </p:sp>
      <p:sp>
        <p:nvSpPr>
          <p:cNvPr id="4" name="Rectangle 3"/>
          <p:cNvSpPr/>
          <p:nvPr/>
        </p:nvSpPr>
        <p:spPr>
          <a:xfrm>
            <a:off x="970156" y="1109849"/>
            <a:ext cx="9935737" cy="5826210"/>
          </a:xfrm>
          <a:prstGeom prst="rect">
            <a:avLst/>
          </a:prstGeom>
        </p:spPr>
        <p:txBody>
          <a:bodyPr wrap="square">
            <a:spAutoFit/>
          </a:bodyPr>
          <a:lstStyle/>
          <a:p>
            <a:pPr algn="just">
              <a:lnSpc>
                <a:spcPct val="107000"/>
              </a:lnSpc>
              <a:spcAft>
                <a:spcPts val="800"/>
              </a:spcAft>
            </a:pPr>
            <a:r>
              <a:rPr lang="el-GR" sz="2000" b="1" dirty="0">
                <a:latin typeface="Arial" panose="020B0604020202020204" pitchFamily="34" charset="0"/>
                <a:ea typeface="Calibri" panose="020F0502020204030204" pitchFamily="34" charset="0"/>
                <a:cs typeface="Arial" panose="020B0604020202020204" pitchFamily="34" charset="0"/>
              </a:rPr>
              <a:t>ΚΑΤΗΓΟΡΙΑ 3: Έλληνες Απόφοιτοι Ξένων </a:t>
            </a:r>
            <a:r>
              <a:rPr lang="el-GR" sz="2000" b="1" dirty="0" smtClean="0">
                <a:latin typeface="Arial" panose="020B0604020202020204" pitchFamily="34" charset="0"/>
                <a:ea typeface="Calibri" panose="020F0502020204030204" pitchFamily="34" charset="0"/>
                <a:cs typeface="Arial" panose="020B0604020202020204" pitchFamily="34" charset="0"/>
              </a:rPr>
              <a:t>Λυκείων </a:t>
            </a:r>
            <a:r>
              <a:rPr lang="el-GR" sz="2000" b="1" dirty="0">
                <a:latin typeface="Arial" panose="020B0604020202020204" pitchFamily="34" charset="0"/>
                <a:ea typeface="Calibri" panose="020F0502020204030204" pitchFamily="34" charset="0"/>
                <a:cs typeface="Arial" panose="020B0604020202020204" pitchFamily="34" charset="0"/>
              </a:rPr>
              <a:t>ή Αντίστοιχων Σχολείων  που λειτουργεί στο Εξωτερικό  (Με πρόγραμμα Σπουδών χώρας-μέλους της Ευρωπαϊκής Ένωσης)</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sz="2000" b="1" dirty="0">
                <a:latin typeface="Arial" panose="020B0604020202020204" pitchFamily="34" charset="0"/>
                <a:ea typeface="Calibri" panose="020F0502020204030204" pitchFamily="34" charset="0"/>
                <a:cs typeface="Arial" panose="020B0604020202020204" pitchFamily="34" charset="0"/>
              </a:rPr>
              <a:t>Υποψήφιοι που έχουν αποκτήσει Απολυτήριο ξένου Λυκείου ή αντίστοιχου ξένου σχολείου Δευτεροβάθμιας Εκπαίδευσης που λειτουργεί στο εξωτερικό και ακολουθεί πρόγραμμα σπουδών χώρα-μέλους της Ευρωπαϊκής Ένωσης εφόσον πληρούν συγκεκριμένες προϋποθέσεις.</a:t>
            </a:r>
          </a:p>
          <a:p>
            <a:pPr algn="just">
              <a:lnSpc>
                <a:spcPct val="107000"/>
              </a:lnSpc>
              <a:spcAft>
                <a:spcPts val="800"/>
              </a:spcAft>
            </a:pPr>
            <a:endParaRPr lang="el-GR" sz="2000" dirty="0">
              <a:latin typeface="Arial" panose="020B0604020202020204" pitchFamily="34" charset="0"/>
              <a:ea typeface="Calibri" panose="020F0502020204030204" pitchFamily="34" charset="0"/>
              <a:cs typeface="Arial" panose="020B0604020202020204" pitchFamily="34" charset="0"/>
            </a:endParaRPr>
          </a:p>
          <a:p>
            <a:pPr algn="just"/>
            <a:r>
              <a:rPr lang="el-GR" sz="2000" b="1" dirty="0">
                <a:latin typeface="Arial" panose="020B0604020202020204" pitchFamily="34" charset="0"/>
                <a:cs typeface="Arial" panose="020B0604020202020204" pitchFamily="34" charset="0"/>
              </a:rPr>
              <a:t>ΚΑΤΗΓΟΡΙΑ 5: Έλληνες Απόφοιτοι Ξένων Λυκείων ή Αντίστοιχων  Σχολείων που λειτουργούν στο Εξωτερικό (Με πρόγραμμα Σπουδών χώρας που δεν είναι μέλος της Ευρωπαϊκής Ένωσης)</a:t>
            </a:r>
          </a:p>
          <a:p>
            <a:pPr algn="just"/>
            <a:endParaRPr lang="en-US" sz="2000" dirty="0">
              <a:latin typeface="Arial" panose="020B0604020202020204" pitchFamily="34" charset="0"/>
              <a:cs typeface="Arial" panose="020B0604020202020204" pitchFamily="34" charset="0"/>
            </a:endParaRPr>
          </a:p>
          <a:p>
            <a:pPr algn="just"/>
            <a:r>
              <a:rPr lang="el-GR" sz="2000" b="1" dirty="0">
                <a:latin typeface="Arial" panose="020B0604020202020204" pitchFamily="34" charset="0"/>
                <a:cs typeface="Arial" panose="020B0604020202020204" pitchFamily="34" charset="0"/>
              </a:rPr>
              <a:t>Υποψήφιοι που έχουν αποκτήσει Απολυτήριο ξένου Λυκείου ή αντίστοιχου ξένου σχολείου Δευτεροβάθμιας </a:t>
            </a:r>
            <a:r>
              <a:rPr lang="el-GR" sz="2000" b="1" dirty="0" smtClean="0">
                <a:latin typeface="Arial" panose="020B0604020202020204" pitchFamily="34" charset="0"/>
                <a:cs typeface="Arial" panose="020B0604020202020204" pitchFamily="34" charset="0"/>
              </a:rPr>
              <a:t>Εκπαίδευσης </a:t>
            </a:r>
            <a:r>
              <a:rPr lang="el-GR" sz="2000" b="1" dirty="0">
                <a:latin typeface="Arial" panose="020B0604020202020204" pitchFamily="34" charset="0"/>
                <a:cs typeface="Arial" panose="020B0604020202020204" pitchFamily="34" charset="0"/>
              </a:rPr>
              <a:t>που λειτουργεί στο εξωτερικό  και ακολουθεί πρόγραμμα σπουδών χώρας που δεν είναι μέλος της Ευρωπαϊκής Ένωσης με συγκεκριμένες προϋποθέσεις (γονείς, υποψήφιος).</a:t>
            </a:r>
            <a:endParaRPr lang="en-US" sz="2000" b="1" dirty="0">
              <a:latin typeface="Arial" panose="020B0604020202020204" pitchFamily="34" charset="0"/>
              <a:cs typeface="Arial" panose="020B0604020202020204" pitchFamily="34" charset="0"/>
            </a:endParaRPr>
          </a:p>
          <a:p>
            <a:pPr algn="just">
              <a:lnSpc>
                <a:spcPct val="107000"/>
              </a:lnSpc>
              <a:spcAft>
                <a:spcPts val="800"/>
              </a:spcAft>
            </a:pPr>
            <a:endParaRPr lang="en-US" sz="2000" dirty="0">
              <a:latin typeface="Arial" panose="020B060402020202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3908011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702" y="-355904"/>
            <a:ext cx="10649415" cy="758283"/>
          </a:xfrm>
        </p:spPr>
        <p:txBody>
          <a:bodyPr>
            <a:normAutofit fontScale="90000"/>
          </a:bodyPr>
          <a:lstStyle/>
          <a:p>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100" b="1" cap="none" dirty="0">
                <a:solidFill>
                  <a:schemeClr val="tx1"/>
                </a:solidFill>
                <a:latin typeface="Arial" pitchFamily="34" charset="0"/>
                <a:cs typeface="Arial" pitchFamily="34" charset="0"/>
              </a:rPr>
              <a:t>ΕΙΔΙΚΕΣ ΚΑΤΗΓΟΡΙΕΣ ΕΛΛΗΝΩΝ ΤΟΥ ΕΞΩΤΕΡΙΚΟΥ (1)</a:t>
            </a:r>
            <a:r>
              <a:rPr lang="el-GR" altLang="en-US" sz="3100" b="1" cap="none" dirty="0">
                <a:solidFill>
                  <a:schemeClr val="tx1"/>
                </a:solidFill>
                <a:latin typeface="Arial" pitchFamily="34" charset="0"/>
                <a:cs typeface="Arial" pitchFamily="34" charset="0"/>
              </a:rPr>
              <a:t>:</a:t>
            </a:r>
            <a:r>
              <a:rPr lang="el-GR" altLang="en-US" sz="3100" b="1" cap="none" dirty="0">
                <a:solidFill>
                  <a:srgbClr val="134770"/>
                </a:solidFill>
                <a:latin typeface="Arial" pitchFamily="34" charset="0"/>
                <a:cs typeface="Arial" pitchFamily="34" charset="0"/>
              </a:rPr>
              <a:t/>
            </a:r>
            <a:br>
              <a:rPr lang="el-GR" altLang="en-US" sz="3100" b="1" cap="none" dirty="0">
                <a:solidFill>
                  <a:srgbClr val="134770"/>
                </a:solidFill>
                <a:latin typeface="Arial" pitchFamily="34" charset="0"/>
                <a:cs typeface="Arial" pitchFamily="34" charset="0"/>
              </a:rPr>
            </a:br>
            <a:endParaRPr lang="en-US" sz="3100" dirty="0">
              <a:solidFill>
                <a:srgbClr val="134770"/>
              </a:solidFill>
            </a:endParaRPr>
          </a:p>
        </p:txBody>
      </p:sp>
      <p:sp>
        <p:nvSpPr>
          <p:cNvPr id="3" name="Content Placeholder 2"/>
          <p:cNvSpPr>
            <a:spLocks noGrp="1"/>
          </p:cNvSpPr>
          <p:nvPr>
            <p:ph idx="1"/>
          </p:nvPr>
        </p:nvSpPr>
        <p:spPr>
          <a:xfrm>
            <a:off x="167268" y="1427356"/>
            <a:ext cx="11151220" cy="5196468"/>
          </a:xfrm>
        </p:spPr>
        <p:txBody>
          <a:bodyPr>
            <a:normAutofit/>
          </a:bodyPr>
          <a:lstStyle/>
          <a:p>
            <a:pPr algn="just"/>
            <a:r>
              <a:rPr lang="el-GR" sz="2200" b="1" dirty="0">
                <a:solidFill>
                  <a:schemeClr val="tx1"/>
                </a:solidFill>
                <a:latin typeface="Arial" panose="020B0604020202020204" pitchFamily="34" charset="0"/>
                <a:cs typeface="Arial" panose="020B0604020202020204" pitchFamily="34" charset="0"/>
              </a:rPr>
              <a:t>ΚΑΤΗΓΟΡΙΑ 1*: Τέκνα Ελλήνων του Εξωτερικού Απόφοιτοι Ελληνικών Λυκείων</a:t>
            </a:r>
            <a:endParaRPr lang="en-GB" sz="2200" b="1" dirty="0">
              <a:solidFill>
                <a:schemeClr val="tx1"/>
              </a:solidFill>
              <a:latin typeface="Arial" panose="020B0604020202020204" pitchFamily="34" charset="0"/>
              <a:cs typeface="Arial" panose="020B0604020202020204" pitchFamily="34" charset="0"/>
            </a:endParaRPr>
          </a:p>
          <a:p>
            <a:pPr algn="just"/>
            <a:r>
              <a:rPr lang="el-GR" sz="2200" b="1" dirty="0">
                <a:solidFill>
                  <a:schemeClr val="tx1"/>
                </a:solidFill>
                <a:latin typeface="Arial" panose="020B0604020202020204" pitchFamily="34" charset="0"/>
                <a:cs typeface="Arial" panose="020B0604020202020204" pitchFamily="34" charset="0"/>
              </a:rPr>
              <a:t>ΚΑΤΗΓΟΡΙΑ 2*: Τέκνα Ελλήνων Υπαλλήλων Αποσπασμένων σε Ελληνικές Δημόσιες Υπηρεσίες στο Εξωτερικό ή σε Διεθνείς Οργανισμούς στους οποίους μετέχει και η Ελλάδα, Απόφοιτοι Ελληνικών Λυκείων</a:t>
            </a:r>
            <a:endParaRPr lang="en-GB" sz="2200" b="1" dirty="0">
              <a:solidFill>
                <a:schemeClr val="tx1"/>
              </a:solidFill>
              <a:latin typeface="Arial" panose="020B0604020202020204" pitchFamily="34" charset="0"/>
              <a:cs typeface="Arial" panose="020B0604020202020204" pitchFamily="34" charset="0"/>
            </a:endParaRPr>
          </a:p>
          <a:p>
            <a:pPr algn="just"/>
            <a:r>
              <a:rPr lang="el-GR" sz="2200" b="1" dirty="0">
                <a:solidFill>
                  <a:schemeClr val="tx1"/>
                </a:solidFill>
                <a:latin typeface="Arial" panose="020B0604020202020204" pitchFamily="34" charset="0"/>
                <a:cs typeface="Arial" panose="020B0604020202020204" pitchFamily="34" charset="0"/>
              </a:rPr>
              <a:t>ΚΑΤΗΓΟΡΙΑ 3*: Έλληνες Απόφοιτοι Ξένων </a:t>
            </a:r>
            <a:r>
              <a:rPr lang="el-GR" sz="2200" b="1" dirty="0" smtClean="0">
                <a:solidFill>
                  <a:schemeClr val="tx1"/>
                </a:solidFill>
                <a:latin typeface="Arial" panose="020B0604020202020204" pitchFamily="34" charset="0"/>
                <a:cs typeface="Arial" panose="020B0604020202020204" pitchFamily="34" charset="0"/>
              </a:rPr>
              <a:t>Λυκείων </a:t>
            </a:r>
            <a:r>
              <a:rPr lang="el-GR" sz="2200" b="1" dirty="0">
                <a:solidFill>
                  <a:schemeClr val="tx1"/>
                </a:solidFill>
                <a:latin typeface="Arial" panose="020B0604020202020204" pitchFamily="34" charset="0"/>
                <a:cs typeface="Arial" panose="020B0604020202020204" pitchFamily="34" charset="0"/>
              </a:rPr>
              <a:t>ή Αντίστοιχων Σχολείων  που λειτουργεί στο Εξωτερικό  (Με πρόγραμμα Σπουδών χώρας-μέλους της Ευρωπαϊκής Ένωσης)</a:t>
            </a:r>
          </a:p>
          <a:p>
            <a:pPr algn="just"/>
            <a:r>
              <a:rPr lang="el-GR" sz="2200" b="1" dirty="0">
                <a:solidFill>
                  <a:schemeClr val="tx1"/>
                </a:solidFill>
                <a:latin typeface="Arial" panose="020B0604020202020204" pitchFamily="34" charset="0"/>
                <a:cs typeface="Arial" panose="020B0604020202020204" pitchFamily="34" charset="0"/>
              </a:rPr>
              <a:t>ΚΑΤΗΓΟΡΙΑ 4: </a:t>
            </a:r>
            <a:r>
              <a:rPr lang="el-GR" sz="2200" b="1" u="sng" dirty="0">
                <a:solidFill>
                  <a:schemeClr val="tx1"/>
                </a:solidFill>
                <a:latin typeface="Arial" panose="020B0604020202020204" pitchFamily="34" charset="0"/>
                <a:cs typeface="Arial" panose="020B0604020202020204" pitchFamily="34" charset="0"/>
              </a:rPr>
              <a:t>Έλληνες Απόφοιτοι Κυπριακών Λυκείων που λειτουργούν στην Κύπρο (Με πρόγραμμα σπουδών της Κυπριακής Δημοκρατίας)</a:t>
            </a:r>
          </a:p>
          <a:p>
            <a:pPr algn="just"/>
            <a:r>
              <a:rPr lang="el-GR" sz="2200" b="1" dirty="0">
                <a:solidFill>
                  <a:schemeClr val="tx1"/>
                </a:solidFill>
                <a:latin typeface="Arial" panose="020B0604020202020204" pitchFamily="34" charset="0"/>
                <a:cs typeface="Arial" panose="020B0604020202020204" pitchFamily="34" charset="0"/>
              </a:rPr>
              <a:t>ΚΑΤΗΓΟΡΙΑ 5*: Έλληνες Απόφοιτοι Ξένων Λυκείων ή Αντίστοιχων Σχολείων που λειτουργούν στο Εξωτερικό (Με πρόγραμμα Σπουδών χώρας που δεν είναι μέλος της Ευρωπαϊκής Ένωσης)</a:t>
            </a:r>
          </a:p>
          <a:p>
            <a:pPr marL="0" indent="0" algn="just">
              <a:buNone/>
            </a:pPr>
            <a:r>
              <a:rPr lang="el-GR" sz="1900" b="1" dirty="0">
                <a:solidFill>
                  <a:schemeClr val="tx1"/>
                </a:solidFill>
                <a:latin typeface="Arial" panose="020B0604020202020204" pitchFamily="34" charset="0"/>
                <a:cs typeface="Arial" panose="020B0604020202020204" pitchFamily="34" charset="0"/>
              </a:rPr>
              <a:t>* Βλέπε Παράρτημα</a:t>
            </a:r>
            <a:endParaRPr lang="en-US" sz="1900" dirty="0">
              <a:solidFill>
                <a:schemeClr val="tx1"/>
              </a:solidFill>
              <a:latin typeface="Arial" panose="020B0604020202020204" pitchFamily="34" charset="0"/>
              <a:cs typeface="Arial" panose="020B0604020202020204" pitchFamily="34" charset="0"/>
            </a:endParaRPr>
          </a:p>
          <a:p>
            <a:endParaRPr lang="en-US" dirty="0"/>
          </a:p>
          <a:p>
            <a:endParaRPr lang="en-US" dirty="0"/>
          </a:p>
          <a:p>
            <a:endParaRPr lang="en-US" dirty="0"/>
          </a:p>
        </p:txBody>
      </p:sp>
      <p:sp>
        <p:nvSpPr>
          <p:cNvPr id="4" name="Footer Placeholder 3"/>
          <p:cNvSpPr>
            <a:spLocks noGrp="1"/>
          </p:cNvSpPr>
          <p:nvPr>
            <p:ph type="ftr" sz="quarter" idx="11"/>
          </p:nvPr>
        </p:nvSpPr>
        <p:spPr>
          <a:xfrm flipH="1">
            <a:off x="4808666" y="6345044"/>
            <a:ext cx="1850317" cy="278780"/>
          </a:xfrm>
        </p:spPr>
        <p:txBody>
          <a:bodyPr/>
          <a:lstStyle/>
          <a:p>
            <a:r>
              <a:rPr lang="el-GR" dirty="0" smtClean="0"/>
              <a:t>ΥΣΕΑ, 31 Οκτωβρίου 2024</a:t>
            </a:r>
            <a:endParaRPr lang="en-GB" dirty="0"/>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Tree>
    <p:extLst>
      <p:ext uri="{BB962C8B-B14F-4D97-AF65-F5344CB8AC3E}">
        <p14:creationId xmlns:p14="http://schemas.microsoft.com/office/powerpoint/2010/main" val="355420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0880" y="404293"/>
            <a:ext cx="9890965" cy="1280890"/>
          </a:xfrm>
        </p:spPr>
        <p:txBody>
          <a:bodyPr>
            <a:normAutofit fontScale="90000"/>
          </a:bodyPr>
          <a:lstStyle/>
          <a:p>
            <a:r>
              <a:rPr lang="el-GR" sz="3100" b="1" dirty="0">
                <a:solidFill>
                  <a:schemeClr val="tx1"/>
                </a:solidFill>
                <a:latin typeface="Arial" pitchFamily="34" charset="0"/>
                <a:cs typeface="Arial" pitchFamily="34" charset="0"/>
              </a:rPr>
              <a:t>ΕΙΔΙΚΕΣ ΚΑΤΗΓΟΡΙΕΣ ΕΛΛΗΝΩΝ ΤΟΥ ΕΞΩΤΕΡΙΚΟΥ </a:t>
            </a:r>
            <a:r>
              <a:rPr lang="el-GR" sz="3100" b="1" dirty="0" smtClean="0">
                <a:solidFill>
                  <a:schemeClr val="tx1"/>
                </a:solidFill>
                <a:latin typeface="Arial" pitchFamily="34" charset="0"/>
                <a:cs typeface="Arial" pitchFamily="34" charset="0"/>
              </a:rPr>
              <a:t>(2)</a:t>
            </a:r>
            <a:r>
              <a:rPr lang="el-GR" altLang="en-US" sz="3100" b="1" dirty="0" smtClean="0">
                <a:solidFill>
                  <a:schemeClr val="tx1"/>
                </a:solidFill>
                <a:latin typeface="Arial" pitchFamily="34" charset="0"/>
                <a:cs typeface="Arial" pitchFamily="34" charset="0"/>
              </a:rPr>
              <a:t>:</a:t>
            </a:r>
            <a:r>
              <a:rPr lang="el-GR" altLang="en-US" b="1" dirty="0">
                <a:solidFill>
                  <a:srgbClr val="134770"/>
                </a:solidFill>
                <a:latin typeface="Arial" pitchFamily="34" charset="0"/>
                <a:cs typeface="Arial" pitchFamily="34" charset="0"/>
              </a:rPr>
              <a:t/>
            </a:r>
            <a:br>
              <a:rPr lang="el-GR" altLang="en-US" b="1" dirty="0">
                <a:solidFill>
                  <a:srgbClr val="134770"/>
                </a:solidFill>
                <a:latin typeface="Arial" pitchFamily="34" charset="0"/>
                <a:cs typeface="Arial" pitchFamily="34" charset="0"/>
              </a:rPr>
            </a:br>
            <a:endParaRPr lang="el-GR" dirty="0"/>
          </a:p>
        </p:txBody>
      </p:sp>
      <p:sp>
        <p:nvSpPr>
          <p:cNvPr id="3" name="Content Placeholder 2"/>
          <p:cNvSpPr>
            <a:spLocks noGrp="1"/>
          </p:cNvSpPr>
          <p:nvPr>
            <p:ph idx="1"/>
          </p:nvPr>
        </p:nvSpPr>
        <p:spPr>
          <a:xfrm>
            <a:off x="1204856" y="2133600"/>
            <a:ext cx="9671125" cy="3105374"/>
          </a:xfrm>
        </p:spPr>
        <p:txBody>
          <a:bodyPr/>
          <a:lstStyle/>
          <a:p>
            <a:pPr algn="just"/>
            <a:r>
              <a:rPr lang="el-GR" sz="2400" b="1" dirty="0">
                <a:solidFill>
                  <a:schemeClr val="tx1"/>
                </a:solidFill>
                <a:latin typeface="Arial" panose="020B0604020202020204" pitchFamily="34" charset="0"/>
                <a:cs typeface="Arial" panose="020B0604020202020204" pitchFamily="34" charset="0"/>
              </a:rPr>
              <a:t>Αναλόγως συνθηκών παραμονής μαθητών/μαθητριών σε χώρα εκτός Ελλάδας </a:t>
            </a:r>
            <a:r>
              <a:rPr lang="en-US" sz="2400" b="1" dirty="0">
                <a:solidFill>
                  <a:schemeClr val="tx1"/>
                </a:solidFill>
                <a:latin typeface="Arial" panose="020B0604020202020204" pitchFamily="34" charset="0"/>
                <a:cs typeface="Arial" panose="020B0604020202020204" pitchFamily="34" charset="0"/>
              </a:rPr>
              <a:t>(</a:t>
            </a:r>
            <a:r>
              <a:rPr lang="el-GR" sz="2400" b="1" dirty="0">
                <a:solidFill>
                  <a:schemeClr val="tx1"/>
                </a:solidFill>
                <a:latin typeface="Arial" panose="020B0604020202020204" pitchFamily="34" charset="0"/>
                <a:cs typeface="Arial" panose="020B0604020202020204" pitchFamily="34" charset="0"/>
              </a:rPr>
              <a:t>συμπεριλαμβανομένης και της Κύπρου</a:t>
            </a:r>
            <a:r>
              <a:rPr lang="en-US" sz="2400" b="1" dirty="0">
                <a:solidFill>
                  <a:schemeClr val="tx1"/>
                </a:solidFill>
                <a:latin typeface="Arial" panose="020B0604020202020204" pitchFamily="34" charset="0"/>
                <a:cs typeface="Arial" panose="020B0604020202020204" pitchFamily="34" charset="0"/>
              </a:rPr>
              <a:t>) </a:t>
            </a:r>
            <a:r>
              <a:rPr lang="el-GR" sz="2400" b="1" dirty="0">
                <a:solidFill>
                  <a:schemeClr val="tx1"/>
                </a:solidFill>
                <a:latin typeface="Arial" panose="020B0604020202020204" pitchFamily="34" charset="0"/>
                <a:cs typeface="Arial" panose="020B0604020202020204" pitchFamily="34" charset="0"/>
              </a:rPr>
              <a:t>και άλλων προϋποθέσεων, υπάρχουν περιπτώσεις που ενδέχεται να εμπίπτουν σε άλλες κατηγορίες (Κατηγορίες 1,2,3,5). </a:t>
            </a:r>
          </a:p>
          <a:p>
            <a:endParaRPr lang="el-GR" dirty="0"/>
          </a:p>
        </p:txBody>
      </p:sp>
      <p:sp>
        <p:nvSpPr>
          <p:cNvPr id="4" name="Footer Placeholder 3"/>
          <p:cNvSpPr>
            <a:spLocks noGrp="1"/>
          </p:cNvSpPr>
          <p:nvPr>
            <p:ph type="ftr" sz="quarter" idx="11"/>
          </p:nvPr>
        </p:nvSpPr>
        <p:spPr/>
        <p:txBody>
          <a:bodyPr/>
          <a:lstStyle/>
          <a:p>
            <a:r>
              <a:rPr lang="el-GR" smtClean="0"/>
              <a:t>ΥΣΕΑ, 31 Οκτωβρίου 2024</a:t>
            </a:r>
            <a:endParaRPr lang="en-GB"/>
          </a:p>
        </p:txBody>
      </p:sp>
    </p:spTree>
    <p:extLst>
      <p:ext uri="{BB962C8B-B14F-4D97-AF65-F5344CB8AC3E}">
        <p14:creationId xmlns:p14="http://schemas.microsoft.com/office/powerpoint/2010/main" val="4031079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40242" y="97971"/>
            <a:ext cx="11253044" cy="1054135"/>
          </a:xfrm>
          <a:prstGeom prst="rect">
            <a:avLst/>
          </a:prstGeom>
        </p:spPr>
        <p:txBody>
          <a:bodyPr wrap="square">
            <a:spAutoFit/>
          </a:bodyPr>
          <a:lstStyle/>
          <a:p>
            <a:pPr marR="151130">
              <a:lnSpc>
                <a:spcPct val="125000"/>
              </a:lnSpc>
              <a:spcAft>
                <a:spcPts val="0"/>
              </a:spcAft>
            </a:pPr>
            <a:r>
              <a:rPr lang="el-GR"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latin typeface="Arial" panose="020B0604020202020204" pitchFamily="34" charset="0"/>
                <a:ea typeface="Arial" panose="020B060402020202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Footer Placeholder 2"/>
          <p:cNvSpPr>
            <a:spLocks noGrp="1"/>
          </p:cNvSpPr>
          <p:nvPr>
            <p:ph type="ftr" sz="quarter" idx="11"/>
          </p:nvPr>
        </p:nvSpPr>
        <p:spPr>
          <a:xfrm>
            <a:off x="4260028" y="6520543"/>
            <a:ext cx="2799992" cy="263028"/>
          </a:xfrm>
        </p:spPr>
        <p:txBody>
          <a:bodyPr/>
          <a:lstStyle/>
          <a:p>
            <a:r>
              <a:rPr lang="el-GR" dirty="0" smtClean="0"/>
              <a:t>ΥΣΕΑ, 31 Οκτωβρίου 2024</a:t>
            </a:r>
            <a:endParaRPr lang="en-GB" dirty="0"/>
          </a:p>
        </p:txBody>
      </p:sp>
      <p:sp>
        <p:nvSpPr>
          <p:cNvPr id="5" name="Rectangle 4"/>
          <p:cNvSpPr/>
          <p:nvPr/>
        </p:nvSpPr>
        <p:spPr>
          <a:xfrm>
            <a:off x="340242" y="1152107"/>
            <a:ext cx="11524656" cy="985270"/>
          </a:xfrm>
          <a:prstGeom prst="rect">
            <a:avLst/>
          </a:prstGeom>
        </p:spPr>
        <p:txBody>
          <a:bodyPr wrap="square">
            <a:spAutoFit/>
          </a:bodyPr>
          <a:lstStyle/>
          <a:p>
            <a:pPr algn="just">
              <a:lnSpc>
                <a:spcPct val="107000"/>
              </a:lnSpc>
              <a:spcAft>
                <a:spcPts val="800"/>
              </a:spcAft>
            </a:pPr>
            <a:r>
              <a:rPr lang="el-GR" sz="2400" b="1" dirty="0">
                <a:latin typeface="Arial" panose="020B0604020202020204" pitchFamily="34" charset="0"/>
                <a:ea typeface="Calibri" panose="020F0502020204030204" pitchFamily="34" charset="0"/>
                <a:cs typeface="Arial" panose="020B0604020202020204" pitchFamily="34" charset="0"/>
              </a:rPr>
              <a:t>Έλληνες Απόφοιτοι Κυπριακών Λυκείων που λειτουργούν στην Κύπρο </a:t>
            </a:r>
          </a:p>
          <a:p>
            <a:pPr algn="just">
              <a:lnSpc>
                <a:spcPct val="107000"/>
              </a:lnSpc>
              <a:spcAft>
                <a:spcPts val="800"/>
              </a:spcAft>
            </a:pPr>
            <a:r>
              <a:rPr lang="el-GR" sz="2400" b="1" dirty="0">
                <a:latin typeface="Arial" panose="020B0604020202020204" pitchFamily="34" charset="0"/>
                <a:ea typeface="Calibri" panose="020F0502020204030204" pitchFamily="34" charset="0"/>
                <a:cs typeface="Arial" panose="020B0604020202020204" pitchFamily="34" charset="0"/>
              </a:rPr>
              <a:t>(Με πρόγραμμα σπουδών της Κυπριακής Δημοκρατίας) </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234176" y="2109672"/>
            <a:ext cx="11179226" cy="3693319"/>
          </a:xfrm>
          <a:prstGeom prst="rect">
            <a:avLst/>
          </a:prstGeom>
        </p:spPr>
        <p:txBody>
          <a:bodyPr wrap="square">
            <a:spAutoFit/>
          </a:bodyPr>
          <a:lstStyle/>
          <a:p>
            <a:pPr algn="just">
              <a:lnSpc>
                <a:spcPct val="107000"/>
              </a:lnSpc>
              <a:spcAft>
                <a:spcPts val="800"/>
              </a:spcAft>
            </a:pPr>
            <a:r>
              <a:rPr lang="el-GR" sz="2000" b="1" dirty="0" smtClean="0">
                <a:latin typeface="Arial" panose="020B0604020202020204" pitchFamily="34" charset="0"/>
                <a:ea typeface="Calibri" panose="020F0502020204030204" pitchFamily="34" charset="0"/>
                <a:cs typeface="Arial" panose="020B0604020202020204" pitchFamily="34" charset="0"/>
              </a:rPr>
              <a:t>Γονείς:</a:t>
            </a:r>
            <a:endParaRPr lang="en-US" sz="20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sz="2000" b="1" dirty="0">
                <a:latin typeface="Arial" panose="020B0604020202020204" pitchFamily="34" charset="0"/>
                <a:ea typeface="Calibri" panose="020F0502020204030204" pitchFamily="34" charset="0"/>
                <a:cs typeface="Arial" panose="020B0604020202020204" pitchFamily="34" charset="0"/>
              </a:rPr>
              <a:t>(α) </a:t>
            </a:r>
            <a:r>
              <a:rPr lang="el-GR" sz="2000" b="1" dirty="0" smtClean="0">
                <a:latin typeface="Arial" panose="020B0604020202020204" pitchFamily="34" charset="0"/>
                <a:ea typeface="Calibri" panose="020F0502020204030204" pitchFamily="34" charset="0"/>
                <a:cs typeface="Arial" panose="020B0604020202020204" pitchFamily="34" charset="0"/>
              </a:rPr>
              <a:t>Ένας τουλάχιστον των γονέων να κατοικούσε </a:t>
            </a:r>
            <a:r>
              <a:rPr lang="el-GR" sz="2000" b="1" dirty="0">
                <a:latin typeface="Arial" panose="020B0604020202020204" pitchFamily="34" charset="0"/>
                <a:ea typeface="Calibri" panose="020F0502020204030204" pitchFamily="34" charset="0"/>
                <a:cs typeface="Arial" panose="020B0604020202020204" pitchFamily="34" charset="0"/>
              </a:rPr>
              <a:t>και να διέμενε μόνιμα στην Κύπρο τουλάχιστον δύο (2) χρόνια κατά την τελευταία πενταετία (5), πριν από την αποφοίτηση του υποψηφίου από το </a:t>
            </a:r>
            <a:r>
              <a:rPr lang="el-GR" sz="2000" b="1" dirty="0" smtClean="0">
                <a:latin typeface="Arial" panose="020B0604020202020204" pitchFamily="34" charset="0"/>
                <a:ea typeface="Calibri" panose="020F0502020204030204" pitchFamily="34" charset="0"/>
                <a:cs typeface="Arial" panose="020B0604020202020204" pitchFamily="34" charset="0"/>
              </a:rPr>
              <a:t>Λύκειο. Ο </a:t>
            </a:r>
            <a:r>
              <a:rPr lang="el-GR" sz="2000" b="1" dirty="0">
                <a:latin typeface="Arial" panose="020B0604020202020204" pitchFamily="34" charset="0"/>
                <a:ea typeface="Calibri" panose="020F0502020204030204" pitchFamily="34" charset="0"/>
                <a:cs typeface="Arial" panose="020B0604020202020204" pitchFamily="34" charset="0"/>
              </a:rPr>
              <a:t>ένας </a:t>
            </a:r>
            <a:r>
              <a:rPr lang="el-GR" sz="2000" b="1" dirty="0" smtClean="0">
                <a:latin typeface="Arial" panose="020B0604020202020204" pitchFamily="34" charset="0"/>
                <a:ea typeface="Calibri" panose="020F0502020204030204" pitchFamily="34" charset="0"/>
                <a:cs typeface="Arial" panose="020B0604020202020204" pitchFamily="34" charset="0"/>
              </a:rPr>
              <a:t>εκ των δύο </a:t>
            </a:r>
            <a:r>
              <a:rPr lang="el-GR" sz="2000" b="1" dirty="0">
                <a:latin typeface="Arial" panose="020B0604020202020204" pitchFamily="34" charset="0"/>
                <a:ea typeface="Calibri" panose="020F0502020204030204" pitchFamily="34" charset="0"/>
                <a:cs typeface="Arial" panose="020B0604020202020204" pitchFamily="34" charset="0"/>
              </a:rPr>
              <a:t>γονέων </a:t>
            </a:r>
            <a:r>
              <a:rPr lang="el-GR" sz="2000" b="1" dirty="0" smtClean="0">
                <a:latin typeface="Arial" panose="020B0604020202020204" pitchFamily="34" charset="0"/>
                <a:ea typeface="Calibri" panose="020F0502020204030204" pitchFamily="34" charset="0"/>
                <a:cs typeface="Arial" panose="020B0604020202020204" pitchFamily="34" charset="0"/>
              </a:rPr>
              <a:t>να </a:t>
            </a:r>
            <a:r>
              <a:rPr lang="el-GR" sz="2000" b="1" dirty="0">
                <a:latin typeface="Arial" panose="020B0604020202020204" pitchFamily="34" charset="0"/>
                <a:ea typeface="Calibri" panose="020F0502020204030204" pitchFamily="34" charset="0"/>
                <a:cs typeface="Arial" panose="020B0604020202020204" pitchFamily="34" charset="0"/>
              </a:rPr>
              <a:t>είναι Ελληνικής </a:t>
            </a:r>
            <a:r>
              <a:rPr lang="el-GR" sz="2000" b="1" dirty="0" smtClean="0">
                <a:latin typeface="Arial" panose="020B0604020202020204" pitchFamily="34" charset="0"/>
                <a:ea typeface="Calibri" panose="020F0502020204030204" pitchFamily="34" charset="0"/>
                <a:cs typeface="Arial" panose="020B0604020202020204" pitchFamily="34" charset="0"/>
              </a:rPr>
              <a:t>καταγωγής.</a:t>
            </a:r>
            <a:endParaRPr lang="el-GR" sz="20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sz="2000" b="1" dirty="0" smtClean="0">
                <a:latin typeface="Arial" panose="020B0604020202020204" pitchFamily="34" charset="0"/>
                <a:ea typeface="Calibri" panose="020F0502020204030204" pitchFamily="34" charset="0"/>
                <a:cs typeface="Arial" panose="020B0604020202020204" pitchFamily="34" charset="0"/>
              </a:rPr>
              <a:t> </a:t>
            </a:r>
            <a:r>
              <a:rPr lang="el-GR" sz="2000" b="1" dirty="0">
                <a:latin typeface="Arial" panose="020B0604020202020204" pitchFamily="34" charset="0"/>
                <a:ea typeface="Calibri" panose="020F0502020204030204" pitchFamily="34" charset="0"/>
                <a:cs typeface="Arial" panose="020B0604020202020204" pitchFamily="34" charset="0"/>
              </a:rPr>
              <a:t>ή </a:t>
            </a:r>
            <a:endParaRPr lang="en-US" sz="20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sz="2000" b="1" dirty="0">
                <a:latin typeface="Arial" panose="020B0604020202020204" pitchFamily="34" charset="0"/>
                <a:ea typeface="Calibri" panose="020F0502020204030204" pitchFamily="34" charset="0"/>
                <a:cs typeface="Arial" panose="020B0604020202020204" pitchFamily="34" charset="0"/>
              </a:rPr>
              <a:t>(β) να είναι αποσπασμένος σε Ελληνική Δημόσια Υπηρεσία στην Κύπρο ή σε Διεθνή Οργανισμό στον οποίο μετέχει και η Ελλάδα. Η απόσπαση του </a:t>
            </a:r>
            <a:r>
              <a:rPr lang="el-GR" sz="2000" b="1" dirty="0" smtClean="0">
                <a:latin typeface="Arial" panose="020B0604020202020204" pitchFamily="34" charset="0"/>
                <a:ea typeface="Calibri" panose="020F0502020204030204" pitchFamily="34" charset="0"/>
                <a:cs typeface="Arial" panose="020B0604020202020204" pitchFamily="34" charset="0"/>
              </a:rPr>
              <a:t>γονέα και </a:t>
            </a:r>
            <a:r>
              <a:rPr lang="el-GR" sz="2000" b="1" dirty="0">
                <a:latin typeface="Arial" panose="020B0604020202020204" pitchFamily="34" charset="0"/>
                <a:ea typeface="Calibri" panose="020F0502020204030204" pitchFamily="34" charset="0"/>
                <a:cs typeface="Arial" panose="020B0604020202020204" pitchFamily="34" charset="0"/>
              </a:rPr>
              <a:t>επομένως η κατοικία και διαμονή του στην Κύπρο, πρέπει να διαρκεί τουλάχιστον για δύο (2) πλήρη ημερολογιακά έτη, τα οποία πρέπει να συμπληρώνονται μέχρι το τέλος του έτους αποφοίτησης του υποψηφίου. </a:t>
            </a:r>
            <a:endParaRPr lang="en-US" sz="2000" b="1" dirty="0">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214730" y="305872"/>
            <a:ext cx="8505523" cy="584775"/>
          </a:xfrm>
          <a:prstGeom prst="rect">
            <a:avLst/>
          </a:prstGeom>
        </p:spPr>
        <p:txBody>
          <a:bodyPr wrap="square">
            <a:spAutoFit/>
          </a:bodyPr>
          <a:lstStyle/>
          <a:p>
            <a:r>
              <a:rPr lang="el-GR" sz="3200" b="1" dirty="0">
                <a:latin typeface="Arial" panose="020B0604020202020204" pitchFamily="34" charset="0"/>
                <a:ea typeface="Calibri" panose="020F0502020204030204" pitchFamily="34" charset="0"/>
                <a:cs typeface="Arial" panose="020B0604020202020204" pitchFamily="34" charset="0"/>
              </a:rPr>
              <a:t>ΚΑΤΗΓΟΡΙΑ 4: ΠΡΟΫΠΟΘΕΣΕΙΣ (1) </a:t>
            </a:r>
            <a:endParaRPr lang="en-US" sz="3200" dirty="0"/>
          </a:p>
        </p:txBody>
      </p:sp>
      <p:sp>
        <p:nvSpPr>
          <p:cNvPr id="8" name="Rectangle 7"/>
          <p:cNvSpPr/>
          <p:nvPr/>
        </p:nvSpPr>
        <p:spPr>
          <a:xfrm>
            <a:off x="2966224" y="434554"/>
            <a:ext cx="2754352" cy="388695"/>
          </a:xfrm>
          <a:prstGeom prst="rect">
            <a:avLst/>
          </a:prstGeom>
        </p:spPr>
        <p:txBody>
          <a:bodyPr wrap="square">
            <a:spAutoFit/>
          </a:bodyPr>
          <a:lstStyle/>
          <a:p>
            <a:pPr algn="just">
              <a:lnSpc>
                <a:spcPct val="107000"/>
              </a:lnSpc>
              <a:spcAft>
                <a:spcPts val="800"/>
              </a:spcAft>
            </a:pPr>
            <a:r>
              <a:rPr lang="el-GR" b="1" dirty="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37469" y="73434"/>
            <a:ext cx="1210969" cy="1199781"/>
          </a:xfrm>
          <a:prstGeom prst="rect">
            <a:avLst/>
          </a:prstGeom>
        </p:spPr>
      </p:pic>
    </p:spTree>
    <p:extLst>
      <p:ext uri="{BB962C8B-B14F-4D97-AF65-F5344CB8AC3E}">
        <p14:creationId xmlns:p14="http://schemas.microsoft.com/office/powerpoint/2010/main" val="3868530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2234" y="0"/>
            <a:ext cx="8162693" cy="1260088"/>
          </a:xfrm>
        </p:spPr>
        <p:txBody>
          <a:bodyPr>
            <a:normAutofit fontScale="90000"/>
          </a:bodyPr>
          <a:lstStyle/>
          <a:p>
            <a:r>
              <a:rPr lang="el-GR"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l-GR"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dirty="0">
                <a:solidFill>
                  <a:srgbClr val="FF0000"/>
                </a:solidFill>
                <a:latin typeface="Arial" panose="020B0604020202020204" pitchFamily="34" charset="0"/>
                <a:cs typeface="Arial" panose="020B0604020202020204" pitchFamily="34" charset="0"/>
              </a:rPr>
              <a:t/>
            </a:r>
            <a:br>
              <a:rPr lang="en-US" dirty="0">
                <a:solidFill>
                  <a:srgbClr val="FF0000"/>
                </a:solidFill>
                <a:latin typeface="Arial" panose="020B0604020202020204" pitchFamily="34" charset="0"/>
                <a:cs typeface="Arial" panose="020B0604020202020204" pitchFamily="34" charset="0"/>
              </a:rPr>
            </a:br>
            <a:endParaRPr lang="en-GB" sz="3100" b="1" u="sng" dirty="0">
              <a:solidFill>
                <a:srgbClr val="FF00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3" name="Text Placeholder 2"/>
          <p:cNvSpPr>
            <a:spLocks noGrp="1"/>
          </p:cNvSpPr>
          <p:nvPr>
            <p:ph type="body" idx="1"/>
          </p:nvPr>
        </p:nvSpPr>
        <p:spPr>
          <a:xfrm>
            <a:off x="78059" y="2074126"/>
            <a:ext cx="11574965" cy="2854713"/>
          </a:xfrm>
        </p:spPr>
        <p:txBody>
          <a:bodyPr>
            <a:noAutofit/>
          </a:bodyPr>
          <a:lstStyle/>
          <a:p>
            <a:r>
              <a:rPr lang="el-GR" sz="3200" b="1" dirty="0" smtClean="0">
                <a:solidFill>
                  <a:schemeClr val="tx1"/>
                </a:solidFill>
                <a:latin typeface="Arial" panose="020B0604020202020204" pitchFamily="34" charset="0"/>
                <a:ea typeface="Calibri" panose="020F0502020204030204" pitchFamily="34" charset="0"/>
                <a:cs typeface="Arial" panose="020B0604020202020204" pitchFamily="34" charset="0"/>
              </a:rPr>
              <a:t>ΚΑΤΗΓΟΡΙΑ </a:t>
            </a:r>
            <a:r>
              <a:rPr lang="el-GR" sz="3200" b="1" dirty="0">
                <a:solidFill>
                  <a:schemeClr val="tx1"/>
                </a:solidFill>
                <a:latin typeface="Arial" panose="020B0604020202020204" pitchFamily="34" charset="0"/>
                <a:ea typeface="Calibri" panose="020F0502020204030204" pitchFamily="34" charset="0"/>
                <a:cs typeface="Arial" panose="020B0604020202020204" pitchFamily="34" charset="0"/>
              </a:rPr>
              <a:t>4: </a:t>
            </a:r>
            <a:r>
              <a:rPr lang="el-GR" sz="3200" b="1" dirty="0" smtClean="0">
                <a:solidFill>
                  <a:schemeClr val="tx1"/>
                </a:solidFill>
                <a:latin typeface="Arial" panose="020B0604020202020204" pitchFamily="34" charset="0"/>
                <a:ea typeface="Calibri" panose="020F0502020204030204" pitchFamily="34" charset="0"/>
                <a:cs typeface="Arial" panose="020B0604020202020204" pitchFamily="34" charset="0"/>
              </a:rPr>
              <a:t>ΠΡΟΫΠΟΘΕΣΕΙΣ </a:t>
            </a:r>
            <a:r>
              <a:rPr lang="el-GR" sz="3200" b="1" dirty="0">
                <a:solidFill>
                  <a:schemeClr val="tx1"/>
                </a:solidFill>
                <a:latin typeface="Arial" panose="020B0604020202020204" pitchFamily="34" charset="0"/>
                <a:ea typeface="Calibri" panose="020F0502020204030204" pitchFamily="34" charset="0"/>
                <a:cs typeface="Arial" panose="020B0604020202020204" pitchFamily="34" charset="0"/>
              </a:rPr>
              <a:t>(2) </a:t>
            </a:r>
            <a:endParaRPr lang="en-US" sz="3200" dirty="0">
              <a:solidFill>
                <a:schemeClr val="tx1"/>
              </a:solidFill>
            </a:endParaRPr>
          </a:p>
          <a:p>
            <a:pPr algn="just"/>
            <a:r>
              <a:rPr lang="el-GR" sz="2000" b="1" dirty="0">
                <a:solidFill>
                  <a:schemeClr val="tx1"/>
                </a:solidFill>
                <a:latin typeface="Arial" panose="020B0604020202020204" pitchFamily="34" charset="0"/>
                <a:cs typeface="Arial" panose="020B0604020202020204" pitchFamily="34" charset="0"/>
              </a:rPr>
              <a:t>Ο υποψήφιος να :</a:t>
            </a:r>
            <a:endParaRPr lang="en-US" sz="2000" b="1" dirty="0">
              <a:solidFill>
                <a:schemeClr val="tx1"/>
              </a:solidFill>
              <a:latin typeface="Arial" panose="020B0604020202020204" pitchFamily="34" charset="0"/>
              <a:cs typeface="Arial" panose="020B0604020202020204" pitchFamily="34" charset="0"/>
            </a:endParaRPr>
          </a:p>
          <a:p>
            <a:pPr algn="just"/>
            <a:r>
              <a:rPr lang="el-GR" sz="2000" b="1" dirty="0">
                <a:solidFill>
                  <a:schemeClr val="tx1"/>
                </a:solidFill>
                <a:latin typeface="Arial" panose="020B0604020202020204" pitchFamily="34" charset="0"/>
                <a:cs typeface="Arial" panose="020B0604020202020204" pitchFamily="34" charset="0"/>
              </a:rPr>
              <a:t>(α) έχει φοιτήσει με πλήρη* φοίτηση, τουλάχιστον τις δύο (2) τελευταίες τάξεις σε Κυπριακό Λύκειο ή άλλο αντίστοιχο ξένο σχολείο που λειτουργεί στην Κύπρο και ακολουθεί πρόγραμμα σπουδών της Κυπριακής Δημοκρατίας </a:t>
            </a:r>
            <a:endParaRPr lang="en-US" sz="2000" b="1" dirty="0">
              <a:solidFill>
                <a:schemeClr val="tx1"/>
              </a:solidFill>
              <a:latin typeface="Arial" panose="020B0604020202020204" pitchFamily="34" charset="0"/>
              <a:cs typeface="Arial" panose="020B0604020202020204" pitchFamily="34" charset="0"/>
            </a:endParaRPr>
          </a:p>
          <a:p>
            <a:pPr algn="just"/>
            <a:r>
              <a:rPr lang="el-GR" sz="2000" b="1" dirty="0">
                <a:solidFill>
                  <a:schemeClr val="tx1"/>
                </a:solidFill>
                <a:latin typeface="Arial" panose="020B0604020202020204" pitchFamily="34" charset="0"/>
                <a:cs typeface="Arial" panose="020B0604020202020204" pitchFamily="34" charset="0"/>
              </a:rPr>
              <a:t>(β) μην έχει αποκτήσει και Απολυτήριο Ελληνικού Λυκείου ή αντίστοιχου ξένου σχολείου που λειτουργεί στην Ελλάδα, πριν την απόκτηση του ξένου </a:t>
            </a:r>
            <a:r>
              <a:rPr lang="en-GB" sz="2000" b="1" dirty="0">
                <a:solidFill>
                  <a:schemeClr val="tx1"/>
                </a:solidFill>
                <a:latin typeface="Arial" panose="020B0604020202020204" pitchFamily="34" charset="0"/>
                <a:cs typeface="Arial" panose="020B0604020202020204" pitchFamily="34" charset="0"/>
              </a:rPr>
              <a:t>A</a:t>
            </a:r>
            <a:r>
              <a:rPr lang="el-GR" sz="2000" b="1" dirty="0">
                <a:solidFill>
                  <a:schemeClr val="tx1"/>
                </a:solidFill>
                <a:latin typeface="Arial" panose="020B0604020202020204" pitchFamily="34" charset="0"/>
                <a:cs typeface="Arial" panose="020B0604020202020204" pitchFamily="34" charset="0"/>
              </a:rPr>
              <a:t>πολυτηρίου από ξένο Λύκειο στο εξωτερικό. </a:t>
            </a:r>
            <a:endParaRPr lang="en-US" sz="2000" b="1" dirty="0">
              <a:solidFill>
                <a:schemeClr val="tx1"/>
              </a:solidFill>
              <a:latin typeface="Arial" panose="020B0604020202020204" pitchFamily="34" charset="0"/>
              <a:cs typeface="Arial" panose="020B0604020202020204" pitchFamily="34" charset="0"/>
            </a:endParaRPr>
          </a:p>
          <a:p>
            <a:pPr algn="just"/>
            <a:r>
              <a:rPr lang="el-GR" sz="2000" b="1" dirty="0">
                <a:solidFill>
                  <a:schemeClr val="tx1"/>
                </a:solidFill>
                <a:latin typeface="Arial" panose="020B0604020202020204" pitchFamily="34" charset="0"/>
                <a:cs typeface="Arial" panose="020B0604020202020204" pitchFamily="34" charset="0"/>
              </a:rPr>
              <a:t>(γ) Ο τίτλος του Λυκείου/ΤΕΣΕΚ αποφοίτησης να παρέχει τη δυνατότητα εισαγωγής στα Πανεπιστήμια της Κύπρου. </a:t>
            </a:r>
            <a:endParaRPr lang="en-US" sz="2000" b="1" dirty="0">
              <a:solidFill>
                <a:schemeClr val="tx1"/>
              </a:solidFill>
              <a:latin typeface="Arial" panose="020B0604020202020204" pitchFamily="34" charset="0"/>
              <a:cs typeface="Arial" panose="020B0604020202020204" pitchFamily="34" charset="0"/>
            </a:endParaRPr>
          </a:p>
          <a:p>
            <a:pPr algn="just"/>
            <a:r>
              <a:rPr lang="el-GR" sz="2000" b="1" i="1" dirty="0">
                <a:solidFill>
                  <a:schemeClr val="tx1"/>
                </a:solidFill>
                <a:latin typeface="Arial" panose="020B0604020202020204" pitchFamily="34" charset="0"/>
                <a:cs typeface="Arial" panose="020B0604020202020204" pitchFamily="34" charset="0"/>
              </a:rPr>
              <a:t>*Πλήρης φοίτηση:</a:t>
            </a:r>
            <a:r>
              <a:rPr lang="el-GR" sz="2000" b="1" dirty="0">
                <a:solidFill>
                  <a:schemeClr val="tx1"/>
                </a:solidFill>
                <a:latin typeface="Arial" panose="020B0604020202020204" pitchFamily="34" charset="0"/>
                <a:cs typeface="Arial" panose="020B0604020202020204" pitchFamily="34" charset="0"/>
              </a:rPr>
              <a:t> Ο μαθητής παρακολούθησε τα μαθήματα από την έναρξη του διδακτικού </a:t>
            </a:r>
            <a:r>
              <a:rPr lang="el-GR" sz="2000" b="1" dirty="0" smtClean="0">
                <a:solidFill>
                  <a:schemeClr val="tx1"/>
                </a:solidFill>
                <a:latin typeface="Arial" panose="020B0604020202020204" pitchFamily="34" charset="0"/>
                <a:cs typeface="Arial" panose="020B0604020202020204" pitchFamily="34" charset="0"/>
              </a:rPr>
              <a:t>έτους </a:t>
            </a:r>
            <a:r>
              <a:rPr lang="el-GR" sz="2000" b="1" dirty="0">
                <a:solidFill>
                  <a:schemeClr val="tx1"/>
                </a:solidFill>
                <a:latin typeface="Arial" panose="020B0604020202020204" pitchFamily="34" charset="0"/>
                <a:cs typeface="Arial" panose="020B0604020202020204" pitchFamily="34" charset="0"/>
              </a:rPr>
              <a:t>και καθ΄ όλη τη διάρκειά του. Εγγραφή το αργότερο μέχρι τις </a:t>
            </a:r>
            <a:r>
              <a:rPr lang="el-GR" sz="2000" b="1" u="sng" dirty="0">
                <a:solidFill>
                  <a:schemeClr val="tx1"/>
                </a:solidFill>
                <a:latin typeface="Arial" panose="020B0604020202020204" pitchFamily="34" charset="0"/>
                <a:cs typeface="Arial" panose="020B0604020202020204" pitchFamily="34" charset="0"/>
              </a:rPr>
              <a:t>31 Οκτωβρίου </a:t>
            </a:r>
            <a:r>
              <a:rPr lang="el-GR" sz="2000" b="1" dirty="0">
                <a:solidFill>
                  <a:schemeClr val="tx1"/>
                </a:solidFill>
                <a:latin typeface="Arial" panose="020B0604020202020204" pitchFamily="34" charset="0"/>
                <a:cs typeface="Arial" panose="020B0604020202020204" pitchFamily="34" charset="0"/>
              </a:rPr>
              <a:t>ή μέχρι τις </a:t>
            </a:r>
            <a:r>
              <a:rPr lang="el-GR" sz="2000" b="1" u="sng" dirty="0">
                <a:solidFill>
                  <a:schemeClr val="tx1"/>
                </a:solidFill>
                <a:latin typeface="Arial" panose="020B0604020202020204" pitchFamily="34" charset="0"/>
                <a:cs typeface="Arial" panose="020B0604020202020204" pitchFamily="34" charset="0"/>
              </a:rPr>
              <a:t>30 Νοεμβρίου</a:t>
            </a:r>
            <a:r>
              <a:rPr lang="el-GR" sz="2000" b="1" dirty="0">
                <a:solidFill>
                  <a:schemeClr val="tx1"/>
                </a:solidFill>
                <a:latin typeface="Arial" panose="020B0604020202020204" pitchFamily="34" charset="0"/>
                <a:cs typeface="Arial" panose="020B0604020202020204" pitchFamily="34" charset="0"/>
              </a:rPr>
              <a:t> ΜΟΝΟ για γονείς που για υπηρεσιακούς λόγους υπάρχει καθυστέρηση της </a:t>
            </a:r>
            <a:r>
              <a:rPr lang="el-GR" sz="2000" b="1" dirty="0" smtClean="0">
                <a:solidFill>
                  <a:schemeClr val="tx1"/>
                </a:solidFill>
                <a:latin typeface="Arial" panose="020B0604020202020204" pitchFamily="34" charset="0"/>
                <a:cs typeface="Arial" panose="020B0604020202020204" pitchFamily="34" charset="0"/>
              </a:rPr>
              <a:t>απόσπασης </a:t>
            </a:r>
            <a:r>
              <a:rPr lang="el-GR" sz="2000" b="1" dirty="0">
                <a:solidFill>
                  <a:schemeClr val="tx1"/>
                </a:solidFill>
                <a:latin typeface="Arial" panose="020B0604020202020204" pitchFamily="34" charset="0"/>
                <a:cs typeface="Arial" panose="020B0604020202020204" pitchFamily="34" charset="0"/>
              </a:rPr>
              <a:t>ή </a:t>
            </a:r>
            <a:r>
              <a:rPr lang="el-GR" sz="2000" b="1" dirty="0" smtClean="0">
                <a:solidFill>
                  <a:schemeClr val="tx1"/>
                </a:solidFill>
                <a:latin typeface="Arial" panose="020B0604020202020204" pitchFamily="34" charset="0"/>
                <a:cs typeface="Arial" panose="020B0604020202020204" pitchFamily="34" charset="0"/>
              </a:rPr>
              <a:t>τοποθέτησής τους. </a:t>
            </a:r>
            <a:endParaRPr lang="en-US" sz="2000" b="1" dirty="0">
              <a:solidFill>
                <a:schemeClr val="tx1"/>
              </a:solidFill>
              <a:latin typeface="Arial" panose="020B0604020202020204" pitchFamily="34" charset="0"/>
              <a:cs typeface="Arial" panose="020B0604020202020204" pitchFamily="34" charset="0"/>
            </a:endParaRPr>
          </a:p>
          <a:p>
            <a:pPr lvl="0" algn="just" defTabSz="685800">
              <a:lnSpc>
                <a:spcPct val="90000"/>
              </a:lnSpc>
              <a:spcBef>
                <a:spcPts val="750"/>
              </a:spcBef>
              <a:buSzTx/>
              <a:defRPr/>
            </a:pPr>
            <a:endParaRPr lang="el-GR" sz="2000" b="1" dirty="0">
              <a:effectLst>
                <a:outerShdw blurRad="38100" dist="38100" dir="2700000" algn="tl">
                  <a:srgbClr val="000000">
                    <a:alpha val="43137"/>
                  </a:srgbClr>
                </a:outerShdw>
              </a:effectLst>
              <a:latin typeface="Arial" pitchFamily="34" charset="0"/>
              <a:cs typeface="Arial" pitchFamily="34" charset="0"/>
            </a:endParaRPr>
          </a:p>
        </p:txBody>
      </p:sp>
      <p:sp>
        <p:nvSpPr>
          <p:cNvPr id="4" name="Footer Placeholder 3"/>
          <p:cNvSpPr>
            <a:spLocks noGrp="1"/>
          </p:cNvSpPr>
          <p:nvPr>
            <p:ph type="ftr" sz="quarter" idx="11"/>
          </p:nvPr>
        </p:nvSpPr>
        <p:spPr>
          <a:xfrm>
            <a:off x="5140055" y="6159409"/>
            <a:ext cx="1735873" cy="412596"/>
          </a:xfrm>
        </p:spPr>
        <p:txBody>
          <a:bodyPr/>
          <a:lstStyle/>
          <a:p>
            <a:r>
              <a:rPr lang="el-GR" smtClean="0"/>
              <a:t>ΥΣΕΑ, 31 Οκτωβρίου 2024</a:t>
            </a:r>
            <a:endParaRPr lang="en-GB" dirty="0"/>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82867" y="135686"/>
            <a:ext cx="1389389" cy="1376552"/>
          </a:xfrm>
          <a:prstGeom prst="rect">
            <a:avLst/>
          </a:prstGeom>
        </p:spPr>
      </p:pic>
    </p:spTree>
    <p:extLst>
      <p:ext uri="{BB962C8B-B14F-4D97-AF65-F5344CB8AC3E}">
        <p14:creationId xmlns:p14="http://schemas.microsoft.com/office/powerpoint/2010/main" val="3855070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dirty="0" smtClean="0"/>
              <a:t/>
            </a:r>
            <a:br>
              <a:rPr lang="el-GR" dirty="0" smtClean="0"/>
            </a:br>
            <a:r>
              <a:rPr lang="el-GR" dirty="0"/>
              <a:t/>
            </a:r>
            <a:br>
              <a:rPr lang="el-GR" dirty="0"/>
            </a:br>
            <a:r>
              <a:rPr lang="el-GR" dirty="0" smtClean="0"/>
              <a:t>ΜΕΡΟΣ Β’ </a:t>
            </a:r>
            <a:br>
              <a:rPr lang="el-GR" dirty="0" smtClean="0"/>
            </a:br>
            <a:r>
              <a:rPr lang="el-GR" dirty="0" smtClean="0"/>
              <a:t/>
            </a:r>
            <a:br>
              <a:rPr lang="el-GR" dirty="0" smtClean="0"/>
            </a:br>
            <a:r>
              <a:rPr lang="el-GR" dirty="0" smtClean="0"/>
              <a:t>ΤΡΟΠΟΣ ΕΙΣΑΓΩΓΗΣ</a:t>
            </a:r>
            <a:endParaRPr lang="el-GR" dirty="0"/>
          </a:p>
        </p:txBody>
      </p:sp>
      <p:sp>
        <p:nvSpPr>
          <p:cNvPr id="4" name="Footer Placeholder 3"/>
          <p:cNvSpPr>
            <a:spLocks noGrp="1"/>
          </p:cNvSpPr>
          <p:nvPr>
            <p:ph type="ftr" sz="quarter" idx="11"/>
          </p:nvPr>
        </p:nvSpPr>
        <p:spPr>
          <a:xfrm>
            <a:off x="5325035" y="6135808"/>
            <a:ext cx="4884176" cy="365125"/>
          </a:xfrm>
        </p:spPr>
        <p:txBody>
          <a:bodyPr/>
          <a:lstStyle/>
          <a:p>
            <a:r>
              <a:rPr lang="el-GR" smtClean="0"/>
              <a:t>ΥΣΕΑ, 31 Οκτωβρίου 2024</a:t>
            </a:r>
            <a:endParaRPr lang="en-GB"/>
          </a:p>
        </p:txBody>
      </p:sp>
    </p:spTree>
    <p:extLst>
      <p:ext uri="{BB962C8B-B14F-4D97-AF65-F5344CB8AC3E}">
        <p14:creationId xmlns:p14="http://schemas.microsoft.com/office/powerpoint/2010/main" val="1468813784"/>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7091</TotalTime>
  <Words>4325</Words>
  <Application>Microsoft Office PowerPoint</Application>
  <PresentationFormat>Widescreen</PresentationFormat>
  <Paragraphs>348</Paragraphs>
  <Slides>49</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Arial</vt:lpstr>
      <vt:lpstr>Calibri</vt:lpstr>
      <vt:lpstr>Century Gothic</vt:lpstr>
      <vt:lpstr>Georgia</vt:lpstr>
      <vt:lpstr>Symbol</vt:lpstr>
      <vt:lpstr>Times New Roman</vt:lpstr>
      <vt:lpstr>Tw Cen MT</vt:lpstr>
      <vt:lpstr>Wingdings 3</vt:lpstr>
      <vt:lpstr>Wisp</vt:lpstr>
      <vt:lpstr>ΟΔΗΓΙΕΣ ΓΙΑ ΤΗΝ ΕΙΣΑΓΩΓΗ ΣΤΗΝ ΤΡΙΤΟΒΑΘΜΙΑ ΕΚΠΑΙΔΕΥΣΗ ΕΛΛΑΔΑΣ ΕΛΛΗΝΩΝ ΤΟΥ ΕΞΩΤΕΡΙΚΟΥ ΚΑΙ ΤΕΚΝΩΝ ΕΛΛΗΝΩΝ ΥΠΑΛΛΗΛΩΝ ΠΟΥ ΥΠΗΡΕΤΟΥΝ ΣΤΟ ΕΞΩΤΕΡΙΚΟ ΓΙΑ ΤΟ ΕΤΟΣ 2024-25 </vt:lpstr>
      <vt:lpstr>ΠΕΡΙΕΧΟΜΕΝΑ</vt:lpstr>
      <vt:lpstr>PowerPoint Presentation</vt:lpstr>
      <vt:lpstr>   ΜΕΡΟΣ Α’   ΓΕΝΙΚΕΣ ΚΑΙΡΙΕΣ ΠΛΗΡΟΦΟΡΙΕΣ</vt:lpstr>
      <vt:lpstr> ΕΙΔΙΚΕΣ ΚΑΤΗΓΟΡΙΕΣ ΕΛΛΗΝΩΝ ΤΟΥ ΕΞΩΤΕΡΙΚΟΥ (1): </vt:lpstr>
      <vt:lpstr>ΕΙΔΙΚΕΣ ΚΑΤΗΓΟΡΙΕΣ ΕΛΛΗΝΩΝ ΤΟΥ ΕΞΩΤΕΡΙΚΟΥ (2): </vt:lpstr>
      <vt:lpstr>PowerPoint Presentation</vt:lpstr>
      <vt:lpstr>  </vt:lpstr>
      <vt:lpstr>  ΜΕΡΟΣ Β’   ΤΡΟΠΟΣ ΕΙΣΑΓΩΓΗΣ</vt:lpstr>
      <vt:lpstr>ΤΡΟΠΟΣ ΕΙΣΑΓΩΓΗΣ (1) </vt:lpstr>
      <vt:lpstr>ΤΡΟΠΟΣ ΕΙΣΑΓΩΓΗΣ (2) Τμήματα στα οποία απαιτείται επιπρόσθετη εξέταση σε Ειδικό Μάθημα:  </vt:lpstr>
      <vt:lpstr>ΤΡΟΠΟΣ ΕΙΣΑΓΩΓΗΣ (3)   </vt:lpstr>
      <vt:lpstr>ΟΜΑΔΕΣ ΠΡΟΣΑΝΑΤΟΛΙΣΜΟΥ</vt:lpstr>
      <vt:lpstr>ΤΡΟΠΟΣ ΕΙΣΑΓΩΓΗΣ (4)</vt:lpstr>
      <vt:lpstr>PowerPoint Presentation</vt:lpstr>
      <vt:lpstr>ΤΡΟΠΟΣ ΕΙΣΑΓΩΓΗΣ (6) - ΣΤΟ ΜΗΧΑΝΟΓΡΑΦΙΚΟ ΔΕΛΤΙΟ ΑΝΑΓΡΑΦΕΤΑΙ ΤΟ ΚΑΘΕ ΕΙΔΙΚΟ ΜΑΘΗΜΑ ΠΟΥ ΑΠΑΙΤΟΥΝ ΚΑΠΟΙΕΣ ΣΧΟΛΕΣ: </vt:lpstr>
      <vt:lpstr>ΤΡΟΠΟΣ ΕΙΣΑΓΩΓΗΣ (7)  </vt:lpstr>
      <vt:lpstr>ΤΡΟΠΟΣ ΕΙΣΑΓΩΓΗΣ (8)</vt:lpstr>
      <vt:lpstr>ΤΡΟΠΟΣ ΕΙΣΑΓΩΓΗΣ (9)</vt:lpstr>
      <vt:lpstr>ΥΛΗ ΕΞΕΤΑΖΟΜΕΝΩΝ ΜΑΘΗΜΑΤΩΝ (1)</vt:lpstr>
      <vt:lpstr>ΥΛΗ ΕΞΕΤΑΖΟΜΕΝΩΝ ΜΑΘΗΜΑΤΩΝ (2)</vt:lpstr>
      <vt:lpstr>ΥΛΗ ΕΞΕΤΑΖΟΜΕΝΩΝ ΜΑΘΗΜΑΤΩΝ (3)</vt:lpstr>
      <vt:lpstr>ΔΙΕΞΑΓΩΓΗ ΕΞΕΤΑΣΕΩΝ</vt:lpstr>
      <vt:lpstr>  ΜΕΡΟΣ Γ’    ΥΠΟΒΟΛΗ ΑΙΤΗΣΗΣ - ΜΗΧΑΝΟΓΡΑΦΙΚΟΥ ΔΕΛΤΙΟΥ</vt:lpstr>
      <vt:lpstr>PowerPoint Presentation</vt:lpstr>
      <vt:lpstr>ΜΗΧΑΝΟΓΡΑΦΙΚΟ ΔΕΛΤΙΟ:  ΤΡΟΠΟΣ- ΤΟΠΟΣ- ΧΡΟΝΟΣ ΥΠΟΒΟΛΗΣ (2) </vt:lpstr>
      <vt:lpstr>ΜΗΧΑΝΟΓΡΑΦΙΚΟ ΔΕΛΤΙΟ:  ΤΡΟΠΟΣ- ΤΟΠΟΣ- ΧΡΟΝΟΣ ΥΠΟΒΟΛΗΣ (3) </vt:lpstr>
      <vt:lpstr>ΕΓΚΥΡΟΤΗΤΑ/ΕΠΙΚΥΡΩΣΗ ΔΙΚΑΙΟΛΟΓΗΤΙΚΩΝ  </vt:lpstr>
      <vt:lpstr>  ΜΕΡΟΣ Δ’  ΔΙΑΔΙΚΑΣΙΑ ΥΠΟΒΟΛΗΣ ΔΙΚΑΙΟΛΟΓΗΤΙΚΩΝ ΣΤΑ ΑΕΙ ΕΛΛΑΔΑΣ</vt:lpstr>
      <vt:lpstr>ΔΙΚΑΙΟΛΟΓΗΤΙΚΑ (1)  Η κατάθεσή τους γίνεται στις Γραμματείες των Τμημάτων/Σχολών μετά την ανακοίνωση των αποτελεσμάτων.  Επισημαίνεται ότι οι υποψήφιοι πριν τη συμπλήρωση της ηλεκτρονικής αίτησης (Ιούλιος) και μηχανογραφικού δελτίου θα πρέπει να έχουν συγκεντρώσει όλα τα απαραίτητα δικαιολογητικά που απαιτούνται για την κατηγορία στην οποία ανήκουν και τα οποία έχουν αναφερθεί αναλυτικά ανά κατηγορία στο κεφάλαιο Β’, ανεξάρτητα από το γεγονός ότι ο έλεγχος θα γίνει στις Γραμματείες των Τμημάτων ή Σχολών επιτυχίας τους κατά την περίοδο των εγγραφών. </vt:lpstr>
      <vt:lpstr>   </vt:lpstr>
      <vt:lpstr>  ΔΙΚΑΙΟΛΟΓΗΤΙΚΑ (3)    </vt:lpstr>
      <vt:lpstr>ΔΙΚΑΙΟΛΟΓΗΤΙΚΑ (4)  Για τη χορήγηση της Βεβαίωσης Διαμονής απαιτείται:</vt:lpstr>
      <vt:lpstr>   ΕΛΛΗΝΙΚΗ ΠΡΕΣΒΕΙΑ ΣΤΗΝ  ΚΥΠΡΟ    </vt:lpstr>
      <vt:lpstr>ΕΓΚΥΡΟΤΗΤΑ/ΕΠΙΚΥΡΩΣΗ ΔΙΚΑΙΟΛΟΓΗΤΙΚΩΝ  </vt:lpstr>
      <vt:lpstr>  ΜΕΡΟΣ Ε’   ΔΙΑΔΙΚΑΣΙΑ ΕΓΓΡΑΦΗΣ ΣΤΑ ΑΕΙ ΕΛΛΑΔΑΣ</vt:lpstr>
      <vt:lpstr>ΕΓΓΡΑΦΗ ΕΙΣΑΓΟΜΕΝΩΝ/ ΕΠΙΤΥΧΟΝΤΩΝ (1)</vt:lpstr>
      <vt:lpstr>ΕΓΓΡΑΦΗ ΕΙΣΑΓΟΜΕΝΩΝ/ ΕΠΙΤΥΧΟΝΤΩΝ (2)</vt:lpstr>
      <vt:lpstr>ΕΓΓΡΑΦΗ ΕΙΣΑΓΟΜΕΝΩΝ/ ΕΠΙΤΥΧΟΝΤΩΝ (3)</vt:lpstr>
      <vt:lpstr>  ΜΕΡΟΣ ΣΤ’   ΕΠΙΣΗΜΑΝΣΕΙΣ, ΧΡΟΝΟΔΙΑΓΡΑΜΜΑ, ΧΡΗΣΙΜΕΣ ΙΣΤΟΣΕΛΙΔΕΣ</vt:lpstr>
      <vt:lpstr>ΕΠΙΣΗΜΑΝΣΗ</vt:lpstr>
      <vt:lpstr>ΕΠΙΣΗΜΑΝΣΗ</vt:lpstr>
      <vt:lpstr>                 Χρονοδιαγραμμα  Ιούνιος – Ιούλιος: Ανάρτηση στην Ιστοσελίδα του Υ.ΠΑΙ.Θ των Οδηγιών   Ιούλιος: Συμπλήρωση Μηχανογραφικού Δελτίου - Παραλαβή κωδικού   Αύγουστος: Έλεγχος μέσω πλατφόρμας Υ.ΠΑΙ.Θ για έγκριση ή μη των αιτήσεων  Σεπτέμβριος: Διεξαγωγή Εξετάσεων, Αθήνα-Θεσσαλονίκη  Τέλη Σεπτεμβρίου-Αρχές Οκτωβρίου: Ανακοίνωση αποτελεσμάτων. Εντός 15 ημερών, εγγραφή στις Σχολές. Προσκομίζονται όλα τα δικαιολογητικά.         </vt:lpstr>
      <vt:lpstr> Χρησιμες ιστοσελιδεσ:  - Υπουργείο Παιδείας, Θρησκευμάτων και Αθλητισμού (Υ.ΠΑΙ.Θ.Α.): www.minedu.gov.gr - Ελληνική Πρεσβεία στην Κύπρο:  https://www.mfa.gr/cyprus/presveia - Γενικό Επιτελείο Εθνικής Άμυνας: www.geetha.mil.gr - Ελληνική Αστυνομία: www.astynomia.gr - Οδηγίες για την Εισαγωγή στην Τριτοβάθμια Εκπαίδευση Ελλήνων του Εξωτερικού για το έτος 2024-2025: https://www.minedu.gov.gr/ellines-exoterikou-m/ell-ex-mixanografiko/58908-16-07-24-ypovoli-ilektronikis-aitisis-symmetoxis-stis-eksetaseis-kai-mixanografikoy-deltiou-gia-tin-eisagogi-ellinon-tou-eksoterikoy-stin-tritovathmia-ekpaidefsi-etous-2025  - Υπηρεσία Εξετάσεων - ΔΑΕ (ΥΠΑΝ): www.moec.gov.cy/ypexams                               Χρησιμες ιστοσελιδεσ  - Υπουργείο Παιδείας και Θρησκευμάτων: www.minedu.gov.gr - Γενικό Επιτελείο Εθνικής Άμυνας:   www.geetha.mil.gr - Ελληνική Αστυνομία: www.hellenicpolice.gr και www.astynomia.gr - Ελληνική Πρεσβεία στην Κύπρο:  https://www.mfa.gr/cyprus/presveia - Οδηγίες για την Εισαγωγή στην Τριτοβάθμια Εκπαίδευση Ελλήνων του Εξωτερικού για το έτος 2023-2024: https://www.uom.gr/assets/site/public/nodes/12186/18285-odigies_ellinon_exoteriku_2023.pdf                      </vt:lpstr>
      <vt:lpstr>Ομάδα εργασίας</vt:lpstr>
      <vt:lpstr>PowerPoint Presentation</vt:lpstr>
      <vt:lpstr>ΠΑΡΑΡΤΗΜΑ</vt:lpstr>
      <vt:lpstr>ΠΑΡΑΡΤΗΜΑ</vt:lpstr>
      <vt:lpstr>ΠΑΡΑΡΤΗΜΑ</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Πρόσβαση στα ΑΑΕΙ  Κύπρου και Ελλάδας 2020</dc:title>
  <dc:creator>HP</dc:creator>
  <cp:lastModifiedBy>Kiki Mavromati</cp:lastModifiedBy>
  <cp:revision>1057</cp:revision>
  <cp:lastPrinted>2023-01-31T09:36:27Z</cp:lastPrinted>
  <dcterms:created xsi:type="dcterms:W3CDTF">2019-11-19T06:58:28Z</dcterms:created>
  <dcterms:modified xsi:type="dcterms:W3CDTF">2024-11-01T09:54:11Z</dcterms:modified>
</cp:coreProperties>
</file>