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797675" cy="987425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085B9-BE7A-48CF-9A98-560BA5EC2938}" type="datetimeFigureOut">
              <a:rPr lang="el-GR" smtClean="0"/>
              <a:t>11/10/2016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363D7-1ECC-4B1F-84DF-98945EA595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7917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A393E-6246-4307-A887-7B3B01E0EB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3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A393E-6246-4307-A887-7B3B01E0EB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8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DE11-9E2E-4176-9395-8ACC90999413}" type="datetimeFigureOut">
              <a:rPr lang="el-GR" smtClean="0"/>
              <a:t>11/10/2016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2A50EB-29A0-4015-97CA-CA1A3F11629C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DE11-9E2E-4176-9395-8ACC90999413}" type="datetimeFigureOut">
              <a:rPr lang="el-GR" smtClean="0"/>
              <a:t>11/10/2016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0EB-29A0-4015-97CA-CA1A3F1162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DE11-9E2E-4176-9395-8ACC90999413}" type="datetimeFigureOut">
              <a:rPr lang="el-GR" smtClean="0"/>
              <a:t>11/10/2016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0EB-29A0-4015-97CA-CA1A3F1162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DE11-9E2E-4176-9395-8ACC90999413}" type="datetimeFigureOut">
              <a:rPr lang="el-GR" smtClean="0"/>
              <a:t>11/10/2016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0EB-29A0-4015-97CA-CA1A3F11629C}" type="slidenum">
              <a:rPr lang="el-GR" smtClean="0"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DE11-9E2E-4176-9395-8ACC90999413}" type="datetimeFigureOut">
              <a:rPr lang="el-GR" smtClean="0"/>
              <a:t>11/10/2016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2A50EB-29A0-4015-97CA-CA1A3F11629C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DE11-9E2E-4176-9395-8ACC90999413}" type="datetimeFigureOut">
              <a:rPr lang="el-GR" smtClean="0"/>
              <a:t>11/10/2016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0EB-29A0-4015-97CA-CA1A3F11629C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DE11-9E2E-4176-9395-8ACC90999413}" type="datetimeFigureOut">
              <a:rPr lang="el-GR" smtClean="0"/>
              <a:t>11/10/2016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0EB-29A0-4015-97CA-CA1A3F11629C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DE11-9E2E-4176-9395-8ACC90999413}" type="datetimeFigureOut">
              <a:rPr lang="el-GR" smtClean="0"/>
              <a:t>11/10/2016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0EB-29A0-4015-97CA-CA1A3F1162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DE11-9E2E-4176-9395-8ACC90999413}" type="datetimeFigureOut">
              <a:rPr lang="el-GR" smtClean="0"/>
              <a:t>11/10/2016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0EB-29A0-4015-97CA-CA1A3F11629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DE11-9E2E-4176-9395-8ACC90999413}" type="datetimeFigureOut">
              <a:rPr lang="el-GR" smtClean="0"/>
              <a:t>11/10/2016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0EB-29A0-4015-97CA-CA1A3F11629C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DE11-9E2E-4176-9395-8ACC90999413}" type="datetimeFigureOut">
              <a:rPr lang="el-GR" smtClean="0"/>
              <a:t>11/10/2016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2A50EB-29A0-4015-97CA-CA1A3F11629C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96DE11-9E2E-4176-9395-8ACC90999413}" type="datetimeFigureOut">
              <a:rPr lang="el-GR" smtClean="0"/>
              <a:t>11/10/2016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2A50EB-29A0-4015-97CA-CA1A3F11629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5776" y="5661248"/>
            <a:ext cx="6400800" cy="694928"/>
          </a:xfrm>
        </p:spPr>
        <p:txBody>
          <a:bodyPr/>
          <a:lstStyle/>
          <a:p>
            <a:r>
              <a:rPr lang="el-GR" dirty="0" smtClean="0"/>
              <a:t>Κώστας </a:t>
            </a:r>
            <a:r>
              <a:rPr lang="el-GR" dirty="0" err="1" smtClean="0"/>
              <a:t>Χατζηαριστείδης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Σχεδιασμός &amp; Τεχνολογία</a:t>
            </a:r>
            <a:endParaRPr lang="el-G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l-GR" dirty="0" smtClean="0"/>
              <a:t>Γενικοί σκοποί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424936" cy="5184576"/>
          </a:xfrm>
        </p:spPr>
        <p:txBody>
          <a:bodyPr>
            <a:noAutofit/>
          </a:bodyPr>
          <a:lstStyle/>
          <a:p>
            <a:pPr marL="266700" indent="-266700" algn="just">
              <a:buAutoNum type="arabicPeriod"/>
            </a:pPr>
            <a:r>
              <a:rPr lang="el-GR" sz="2000" dirty="0" smtClean="0"/>
              <a:t>Η </a:t>
            </a:r>
            <a:r>
              <a:rPr lang="el-GR" sz="2000" b="1" dirty="0"/>
              <a:t>ανάπτυξη θετικών στάσεων και εκτιμήσεων για </a:t>
            </a:r>
            <a:r>
              <a:rPr lang="el-GR" sz="2000" b="1" dirty="0" smtClean="0"/>
              <a:t>την τεχνολογία</a:t>
            </a:r>
            <a:r>
              <a:rPr lang="el-GR" sz="2000" b="1" dirty="0"/>
              <a:t>, την προσφορά της και τις επιπτώσεις της </a:t>
            </a:r>
            <a:r>
              <a:rPr lang="el-GR" sz="2000" b="1" dirty="0" smtClean="0"/>
              <a:t>στην κοινωνία </a:t>
            </a:r>
            <a:r>
              <a:rPr lang="el-GR" sz="2000" b="1" dirty="0"/>
              <a:t>και στο φυσικό περιβάλλον</a:t>
            </a:r>
            <a:r>
              <a:rPr lang="el-GR" sz="2000" b="1" dirty="0" smtClean="0"/>
              <a:t>.</a:t>
            </a:r>
          </a:p>
          <a:p>
            <a:pPr marL="514350" indent="-514350" algn="just">
              <a:buAutoNum type="arabicPeriod"/>
            </a:pPr>
            <a:endParaRPr lang="el-GR" sz="2000" dirty="0"/>
          </a:p>
          <a:p>
            <a:pPr algn="just">
              <a:buNone/>
            </a:pPr>
            <a:r>
              <a:rPr lang="el-GR" sz="2000" dirty="0"/>
              <a:t>2. Η απόκτηση τεχνολογικών γνώσεων και </a:t>
            </a:r>
            <a:r>
              <a:rPr lang="el-GR" sz="2000" dirty="0" smtClean="0"/>
              <a:t>δεξιοτήτων</a:t>
            </a:r>
          </a:p>
          <a:p>
            <a:pPr algn="just">
              <a:buNone/>
            </a:pPr>
            <a:endParaRPr lang="el-GR" sz="2000" dirty="0" smtClean="0"/>
          </a:p>
          <a:p>
            <a:pPr algn="just">
              <a:buNone/>
            </a:pPr>
            <a:r>
              <a:rPr lang="el-GR" sz="2000" dirty="0" smtClean="0"/>
              <a:t>3. Η </a:t>
            </a:r>
            <a:r>
              <a:rPr lang="el-GR" sz="2000" dirty="0"/>
              <a:t>καλλιέργεια και η ανάπτυξη </a:t>
            </a:r>
            <a:r>
              <a:rPr lang="el-GR" sz="2000" b="1" dirty="0"/>
              <a:t>τεχνολογικού αλφαβητισμού</a:t>
            </a:r>
            <a:r>
              <a:rPr lang="el-GR" sz="2000" dirty="0"/>
              <a:t>, </a:t>
            </a:r>
            <a:r>
              <a:rPr lang="el-GR" sz="2000" dirty="0" smtClean="0"/>
              <a:t>έτσι ώστε </a:t>
            </a:r>
            <a:r>
              <a:rPr lang="el-GR" sz="2000" dirty="0"/>
              <a:t>ως αυριανοί πολίτες να κατανοούν το </a:t>
            </a:r>
            <a:r>
              <a:rPr lang="el-GR" sz="2000" dirty="0" smtClean="0"/>
              <a:t>τεχνολογικό περιβάλλον</a:t>
            </a:r>
            <a:r>
              <a:rPr lang="el-GR" sz="2000" dirty="0"/>
              <a:t>, να επικοινωνούν μαζί του και να είναι σε θέση </a:t>
            </a:r>
            <a:r>
              <a:rPr lang="el-GR" sz="2000" dirty="0" smtClean="0"/>
              <a:t>να παίρνουν </a:t>
            </a:r>
            <a:r>
              <a:rPr lang="el-GR" sz="2000" dirty="0"/>
              <a:t>αποφάσεις για θέματα </a:t>
            </a:r>
            <a:r>
              <a:rPr lang="el-GR" sz="2000" dirty="0" smtClean="0"/>
              <a:t>τεχνολογίας.</a:t>
            </a:r>
          </a:p>
          <a:p>
            <a:pPr marL="26670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r>
              <a:rPr lang="el-GR" sz="2000" dirty="0" smtClean="0"/>
              <a:t>4. Η </a:t>
            </a:r>
            <a:r>
              <a:rPr lang="el-GR" sz="2000" dirty="0"/>
              <a:t>καλλιέργεια </a:t>
            </a:r>
            <a:r>
              <a:rPr lang="el-GR" sz="2000" b="1" dirty="0"/>
              <a:t>δεξιοτήτων έρευνας, σχεδιασμού </a:t>
            </a:r>
            <a:r>
              <a:rPr lang="el-GR" sz="2000" b="1" dirty="0" smtClean="0"/>
              <a:t>ή/και κατασκευής </a:t>
            </a:r>
            <a:r>
              <a:rPr lang="el-GR" sz="2000" dirty="0"/>
              <a:t>με την αξιοποίηση ποικιλίας διαδικασιών</a:t>
            </a:r>
            <a:r>
              <a:rPr lang="el-GR" sz="2000" dirty="0" smtClean="0"/>
              <a:t>, εξοπλισμού </a:t>
            </a:r>
            <a:r>
              <a:rPr lang="el-GR" sz="2000" dirty="0"/>
              <a:t>και </a:t>
            </a:r>
            <a:r>
              <a:rPr lang="el-GR" sz="2000" dirty="0" smtClean="0"/>
              <a:t>υλικών</a:t>
            </a:r>
            <a:r>
              <a:rPr lang="en-GB" sz="2000" dirty="0" smtClean="0"/>
              <a:t>, </a:t>
            </a:r>
            <a:r>
              <a:rPr lang="el-GR" sz="2000" dirty="0" smtClean="0"/>
              <a:t>έτσι ώστε να </a:t>
            </a:r>
            <a:r>
              <a:rPr lang="el-GR" sz="2000" dirty="0"/>
              <a:t>οδηγούν σε </a:t>
            </a:r>
            <a:r>
              <a:rPr lang="el-GR" sz="2000" dirty="0" smtClean="0"/>
              <a:t>λύσεις συγκεκριμένων </a:t>
            </a:r>
            <a:r>
              <a:rPr lang="el-GR" sz="2000" dirty="0"/>
              <a:t>τεχνολογικών προβλημάτων.</a:t>
            </a:r>
            <a:endParaRPr lang="en-US" sz="2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Το μάθημα του Σχεδιασμού &amp; Τεχνολογίας στην Α΄ Γυμνασίου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Το μάθημα της Τεχνολογίας στην Α΄ τάξη του Γυμνασίου είναι </a:t>
            </a:r>
            <a:r>
              <a:rPr lang="el-GR" dirty="0" err="1" smtClean="0"/>
              <a:t>εργαστηριοποιημένο</a:t>
            </a:r>
            <a:r>
              <a:rPr lang="el-GR" dirty="0" smtClean="0"/>
              <a:t> και παρέχεται σε 1,5 διδακτικές περιόδους για όλους τους μαθητές.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Η τεχνολογία στην Α΄ Γυμνασίου καλύπτει σύγχρονα θέματα όπως:</a:t>
            </a:r>
          </a:p>
          <a:p>
            <a:pPr lvl="1"/>
            <a:r>
              <a:rPr lang="el-GR" dirty="0" smtClean="0"/>
              <a:t>Τεχνολογία Υλικών, </a:t>
            </a:r>
          </a:p>
          <a:p>
            <a:pPr lvl="1"/>
            <a:r>
              <a:rPr lang="el-GR" dirty="0" smtClean="0"/>
              <a:t>Σχεδιασμό</a:t>
            </a:r>
          </a:p>
          <a:p>
            <a:pPr lvl="1"/>
            <a:r>
              <a:rPr lang="el-GR" dirty="0" smtClean="0"/>
              <a:t>Ενέργεια, </a:t>
            </a:r>
          </a:p>
          <a:p>
            <a:pPr lvl="1"/>
            <a:r>
              <a:rPr lang="el-GR" dirty="0" smtClean="0"/>
              <a:t>Συστήματα Ελέγχου, </a:t>
            </a:r>
          </a:p>
          <a:p>
            <a:pPr lvl="1"/>
            <a:r>
              <a:rPr lang="el-GR" dirty="0" smtClean="0"/>
              <a:t>Ηλεκτρισμό, Ηλεκτρονικά, </a:t>
            </a:r>
          </a:p>
          <a:p>
            <a:pPr lvl="1"/>
            <a:r>
              <a:rPr lang="el-GR" dirty="0" smtClean="0"/>
              <a:t>Μηχανισμούς</a:t>
            </a:r>
          </a:p>
          <a:p>
            <a:pPr lvl="1"/>
            <a:r>
              <a:rPr lang="el-GR" dirty="0" smtClean="0"/>
              <a:t>Κατασκευαστικά Συστήματα </a:t>
            </a:r>
          </a:p>
          <a:p>
            <a:pPr lvl="1">
              <a:buNone/>
            </a:pPr>
            <a:endParaRPr lang="el-G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Γενικές Οδηγίες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mtClean="0"/>
              <a:t>Τα </a:t>
            </a:r>
            <a:r>
              <a:rPr lang="el-GR" smtClean="0"/>
              <a:t>παιδ</a:t>
            </a:r>
            <a:r>
              <a:rPr lang="el-GR" smtClean="0"/>
              <a:t>ιά</a:t>
            </a:r>
            <a:r>
              <a:rPr lang="el-GR" smtClean="0"/>
              <a:t> </a:t>
            </a:r>
            <a:r>
              <a:rPr lang="el-GR" dirty="0" smtClean="0"/>
              <a:t>πρέπει να κατανοήσουν πώς λειτουργεί το ωρολόγιο πρόγραμμα ώστε να έρχονται προετοιμασμένα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Χρειάζεται να δίνεται σε όλα τα μαθήματα η ίδια σημασία.</a:t>
            </a:r>
          </a:p>
          <a:p>
            <a:r>
              <a:rPr lang="el-GR" dirty="0" smtClean="0"/>
              <a:t>Η </a:t>
            </a:r>
            <a:r>
              <a:rPr lang="el-GR" dirty="0" err="1" smtClean="0"/>
              <a:t>κατ΄</a:t>
            </a:r>
            <a:r>
              <a:rPr lang="el-GR" dirty="0" smtClean="0"/>
              <a:t> οίκον εργασία πρέπει να εκτελείται με συνέπεια.</a:t>
            </a:r>
          </a:p>
          <a:p>
            <a:r>
              <a:rPr lang="el-GR" dirty="0" smtClean="0"/>
              <a:t>Οι μαθητές να διαβάζουν και τη θεωρία των μαθημάτων. Ιδιαίτερη έμφαση να δίνεται στα σημεία που γράφονται στα τετράδιά τους.</a:t>
            </a:r>
          </a:p>
          <a:p>
            <a:r>
              <a:rPr lang="el-GR" dirty="0" smtClean="0"/>
              <a:t>Έρευνα/ Μελέτη για ένα τεχνολογικό θέμα:</a:t>
            </a:r>
          </a:p>
          <a:p>
            <a:pPr lvl="1"/>
            <a:r>
              <a:rPr lang="el-GR" dirty="0" smtClean="0"/>
              <a:t>Σημαντικό ο μαθητής να επιλέγει τι πληροφορίες θα χρησιμοποιήσει από το διαδίκτυο  για την εκπόνηση της εργασίας του 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Αξιολόγηση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Η αξιολόγηση των μαθητών είναι συνεχής και στηρίζεται:</a:t>
            </a:r>
          </a:p>
          <a:p>
            <a:pPr lvl="1"/>
            <a:r>
              <a:rPr lang="el-GR" dirty="0" smtClean="0"/>
              <a:t>Στα διαγωνίσματα</a:t>
            </a:r>
          </a:p>
          <a:p>
            <a:pPr lvl="1"/>
            <a:r>
              <a:rPr lang="el-GR" dirty="0" smtClean="0"/>
              <a:t>Στην προφορική συμμετοχή</a:t>
            </a:r>
          </a:p>
          <a:p>
            <a:pPr lvl="1"/>
            <a:r>
              <a:rPr lang="el-GR" dirty="0" smtClean="0"/>
              <a:t>Στην επιμέλεια της εκτέλεσης της </a:t>
            </a:r>
            <a:r>
              <a:rPr lang="el-GR" dirty="0" err="1" smtClean="0"/>
              <a:t>κατ΄</a:t>
            </a:r>
            <a:r>
              <a:rPr lang="el-GR" dirty="0" smtClean="0"/>
              <a:t> οίκον εργασίας</a:t>
            </a:r>
          </a:p>
          <a:p>
            <a:pPr lvl="1"/>
            <a:r>
              <a:rPr lang="el-GR" dirty="0" smtClean="0"/>
              <a:t>Στην αξιολόγηση των κατασκευών των μαθητών</a:t>
            </a:r>
          </a:p>
          <a:p>
            <a:pPr lvl="1"/>
            <a:r>
              <a:rPr lang="el-GR" dirty="0" smtClean="0"/>
              <a:t>Στην παρουσίαση της Έρευνας/ Μελέτης για το θέμα που θα τους δοθεί.</a:t>
            </a:r>
          </a:p>
          <a:p>
            <a:endParaRPr lang="el-G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Σας ευχαριστώ για την προσοχή σας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49649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99433d7f515c6cf1e9177269e37696b1d9b1"/>
  <p:tag name="ISPRING_RESOURCE_PATHS_HASH_PRESENTER" val="bd4101b176a6e1538a4ce81ad704a4e46429c4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103</TotalTime>
  <Words>307</Words>
  <Application>Microsoft Office PowerPoint</Application>
  <PresentationFormat>On-screen Show (4:3)</PresentationFormat>
  <Paragraphs>38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Cambria</vt:lpstr>
      <vt:lpstr>Franklin Gothic Book</vt:lpstr>
      <vt:lpstr>Perpetua</vt:lpstr>
      <vt:lpstr>Wingdings 2</vt:lpstr>
      <vt:lpstr>Equity</vt:lpstr>
      <vt:lpstr>Σχεδιασμός &amp; Τεχνολογία</vt:lpstr>
      <vt:lpstr>Γενικοί σκοποί μαθήματος</vt:lpstr>
      <vt:lpstr>Το μάθημα του Σχεδιασμού &amp; Τεχνολογίας στην Α΄ Γυμνασίου</vt:lpstr>
      <vt:lpstr>Γενικές Οδηγίες</vt:lpstr>
      <vt:lpstr>Αξιολόγηση</vt:lpstr>
      <vt:lpstr>Σας ευχαριστώ για την προσοχή σας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Costas</dc:creator>
  <cp:lastModifiedBy>Teacher</cp:lastModifiedBy>
  <cp:revision>16</cp:revision>
  <cp:lastPrinted>2016-10-07T06:20:26Z</cp:lastPrinted>
  <dcterms:created xsi:type="dcterms:W3CDTF">2015-10-12T18:39:18Z</dcterms:created>
  <dcterms:modified xsi:type="dcterms:W3CDTF">2016-10-11T11:32:13Z</dcterms:modified>
</cp:coreProperties>
</file>