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39469-9E37-4333-84B9-B3DEFCEBE696}" type="datetimeFigureOut">
              <a:rPr lang="el-GR" smtClean="0"/>
              <a:t>17/10/2017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180A3-6DEA-4BBC-8083-CA2C93564A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923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1025-BB06-4C28-88AF-ECE8EE462891}" type="datetime1">
              <a:rPr lang="el-GR" smtClean="0"/>
              <a:t>17/10/2017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E55F840-02C5-43B4-B28C-DB4C94C52DBF}" type="slidenum">
              <a:rPr lang="el-GR" smtClean="0"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EF4D-A565-40FF-8DF3-5FD6547EA519}" type="datetime1">
              <a:rPr lang="el-GR" smtClean="0"/>
              <a:t>17/10/2017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840-02C5-43B4-B28C-DB4C94C52DB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9215-E28A-4870-BA46-7A4EFBC504A8}" type="datetime1">
              <a:rPr lang="el-GR" smtClean="0"/>
              <a:t>17/10/2017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840-02C5-43B4-B28C-DB4C94C52DB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F946-DAF7-4D80-8DA8-B509FE986217}" type="datetime1">
              <a:rPr lang="el-GR" smtClean="0"/>
              <a:t>17/10/2017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840-02C5-43B4-B28C-DB4C94C52DB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CE54-5381-4CF0-A852-74DC745DDD97}" type="datetime1">
              <a:rPr lang="el-GR" smtClean="0"/>
              <a:t>17/10/2017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E55F840-02C5-43B4-B28C-DB4C94C52DB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6A7F-2EC1-4ABD-9E54-5509B1F550C8}" type="datetime1">
              <a:rPr lang="el-GR" smtClean="0"/>
              <a:t>17/10/2017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840-02C5-43B4-B28C-DB4C94C52DB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B462-A0D7-4CFA-9944-68029233F1BB}" type="datetime1">
              <a:rPr lang="el-GR" smtClean="0"/>
              <a:t>17/10/2017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840-02C5-43B4-B28C-DB4C94C52DBF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959A-8049-4D89-80C1-472B31E1E4D2}" type="datetime1">
              <a:rPr lang="el-GR" smtClean="0"/>
              <a:t>17/10/2017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840-02C5-43B4-B28C-DB4C94C52DB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3F8A-9290-4ED0-85A5-6AD09BDAC7EE}" type="datetime1">
              <a:rPr lang="el-GR" smtClean="0"/>
              <a:t>17/10/2017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840-02C5-43B4-B28C-DB4C94C52DB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2D34-83F7-425C-A9C7-3A871E6641E4}" type="datetime1">
              <a:rPr lang="el-GR" smtClean="0"/>
              <a:t>17/10/2017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840-02C5-43B4-B28C-DB4C94C52DBF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9AC-BBEC-413D-8F7D-71515EB6B323}" type="datetime1">
              <a:rPr lang="el-GR" smtClean="0"/>
              <a:t>17/10/2017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E55F840-02C5-43B4-B28C-DB4C94C52DBF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478FC2-E289-492D-95F7-C539EB1AFF66}" type="datetime1">
              <a:rPr lang="el-GR" smtClean="0"/>
              <a:t>17/10/2017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E55F840-02C5-43B4-B28C-DB4C94C52DB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200400"/>
            <a:ext cx="7776864" cy="9486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ΕΝΗΜΕΡΩΣΗ ΓΟΝΕΩΝ Α’ ΤΑΞΗΣ – 1</a:t>
            </a:r>
            <a:r>
              <a:rPr lang="en-US" sz="2800" b="1" dirty="0" smtClean="0">
                <a:solidFill>
                  <a:schemeClr val="tx1"/>
                </a:solidFill>
              </a:rPr>
              <a:t>8</a:t>
            </a:r>
            <a:r>
              <a:rPr lang="el-GR" sz="2800" b="1" dirty="0" smtClean="0">
                <a:solidFill>
                  <a:schemeClr val="tx1"/>
                </a:solidFill>
              </a:rPr>
              <a:t>/10/201</a:t>
            </a:r>
            <a:r>
              <a:rPr lang="en-US" sz="2800" b="1" dirty="0" smtClean="0">
                <a:solidFill>
                  <a:schemeClr val="tx1"/>
                </a:solidFill>
              </a:rPr>
              <a:t>7</a:t>
            </a:r>
            <a:endParaRPr lang="el-GR" sz="2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6000" b="1" dirty="0" smtClean="0"/>
              <a:t>ΠΛΗΡΟΦΟΡΙΚΗ</a:t>
            </a:r>
            <a:endParaRPr lang="el-GR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12655"/>
            <a:ext cx="2841104" cy="264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4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Σας ευχαριστώ!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4464496" cy="259684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7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l-GR" b="1" dirty="0" smtClean="0">
                <a:solidFill>
                  <a:schemeClr val="accent1"/>
                </a:solidFill>
              </a:rPr>
              <a:t>ΜΑΘΗΜΑ ΠΛΗΡΟΦΟΡΙΚΗΣ</a:t>
            </a:r>
            <a:endParaRPr lang="el-GR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352928" cy="4572000"/>
          </a:xfrm>
        </p:spPr>
        <p:txBody>
          <a:bodyPr>
            <a:normAutofit/>
          </a:bodyPr>
          <a:lstStyle/>
          <a:p>
            <a:r>
              <a:rPr lang="el-GR" dirty="0" smtClean="0"/>
              <a:t>Καθηγήτρια Πληροφορικής: Αγαμέμνονος Πόπη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l-GR" dirty="0" smtClean="0"/>
              <a:t>Εργαστηριακό Μάθημα</a:t>
            </a:r>
            <a:endParaRPr lang="en-GB" dirty="0" smtClean="0"/>
          </a:p>
          <a:p>
            <a:endParaRPr lang="el-GR" dirty="0" smtClean="0"/>
          </a:p>
          <a:p>
            <a:r>
              <a:rPr lang="el-GR" dirty="0" smtClean="0"/>
              <a:t>2 περιόδους ανά εβδομάδα</a:t>
            </a:r>
          </a:p>
          <a:p>
            <a:endParaRPr lang="el-GR" dirty="0" smtClean="0"/>
          </a:p>
          <a:p>
            <a:r>
              <a:rPr lang="el-GR" dirty="0" smtClean="0"/>
              <a:t>Α1 και Α2 </a:t>
            </a:r>
            <a:r>
              <a:rPr lang="el-GR" dirty="0" smtClean="0">
                <a:sym typeface="Wingdings" panose="05000000000000000000" pitchFamily="2" charset="2"/>
              </a:rPr>
              <a:t> 3 ομάδες (13: μέγιστος αριθμός παιδιών]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Α3  2 ομάδες</a:t>
            </a:r>
          </a:p>
          <a:p>
            <a:r>
              <a:rPr lang="el-GR" b="1" u="sng" dirty="0" smtClean="0"/>
              <a:t>Σύνολο</a:t>
            </a:r>
            <a:r>
              <a:rPr lang="el-GR" dirty="0" smtClean="0"/>
              <a:t>: 5 ισοδύναμες ομάδες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293170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76ED-7709-44E7-915A-A1F7A8300B20}" type="datetime1">
              <a:rPr lang="el-GR" smtClean="0"/>
              <a:t>17/10/2017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840-02C5-43B4-B28C-DB4C94C52D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77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l-GR" b="1" dirty="0" smtClean="0">
                <a:solidFill>
                  <a:schemeClr val="accent1"/>
                </a:solidFill>
              </a:rPr>
              <a:t>ΒΙΒΛΙΑ ΜΑΘΗΜΑΤΟΣ</a:t>
            </a:r>
            <a:endParaRPr lang="el-GR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Δύο Βιβλία – Σημειώσεων και Φύλλων Εργασίας</a:t>
            </a:r>
          </a:p>
          <a:p>
            <a:pPr marL="114300" indent="0">
              <a:buNone/>
            </a:pPr>
            <a:endParaRPr lang="el-GR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64610"/>
            <a:ext cx="2376264" cy="32192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59207"/>
            <a:ext cx="2448272" cy="3230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CC3-624A-4460-90E6-E72317959E53}" type="datetime1">
              <a:rPr lang="el-GR" smtClean="0"/>
              <a:t>17/10/2017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840-02C5-43B4-B28C-DB4C94C52DB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2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1143000"/>
          </a:xfrm>
        </p:spPr>
        <p:txBody>
          <a:bodyPr anchor="t" anchorCtr="0"/>
          <a:lstStyle/>
          <a:p>
            <a:r>
              <a:rPr lang="el-GR" b="1" dirty="0" smtClean="0">
                <a:solidFill>
                  <a:schemeClr val="accent1"/>
                </a:solidFill>
              </a:rPr>
              <a:t>ΦΥΣΗ ΜΑΘΗΜΑΤΟΣ</a:t>
            </a:r>
            <a:endParaRPr lang="el-GR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801" y="1700808"/>
            <a:ext cx="3744415" cy="72008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/>
              <a:t>ΠΛΗΡΟΦΟΡΙΚΗ</a:t>
            </a:r>
            <a:endParaRPr lang="el-GR" sz="3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64160" y="2420888"/>
            <a:ext cx="1152128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40288" y="2420888"/>
            <a:ext cx="1219944" cy="8640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loud 11"/>
          <p:cNvSpPr/>
          <p:nvPr/>
        </p:nvSpPr>
        <p:spPr>
          <a:xfrm>
            <a:off x="1340024" y="3140968"/>
            <a:ext cx="2376264" cy="1584176"/>
          </a:xfrm>
          <a:prstGeom prst="cloud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Θεωρία </a:t>
            </a:r>
            <a:endParaRPr lang="el-GR" sz="2800" dirty="0"/>
          </a:p>
        </p:txBody>
      </p:sp>
      <p:sp>
        <p:nvSpPr>
          <p:cNvPr id="13" name="Cloud 12"/>
          <p:cNvSpPr/>
          <p:nvPr/>
        </p:nvSpPr>
        <p:spPr>
          <a:xfrm>
            <a:off x="4499992" y="3284984"/>
            <a:ext cx="4056175" cy="2448272"/>
          </a:xfrm>
          <a:prstGeom prst="cloud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Πρακτική Εξάσκηση </a:t>
            </a:r>
            <a:endParaRPr lang="el-GR" sz="28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BF3A-226E-46C9-ABEA-1CE830A34CB6}" type="datetime1">
              <a:rPr lang="el-GR" smtClean="0"/>
              <a:t>17/10/2017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840-02C5-43B4-B28C-DB4C94C52DB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7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l-GR" b="1" dirty="0" smtClean="0">
                <a:solidFill>
                  <a:schemeClr val="accent1"/>
                </a:solidFill>
              </a:rPr>
              <a:t>ΤΡΟΠΟΣ ΔΙΕΞΑΓΩΓΗΣ ΜΑΘΗΜΑΤΟΣ</a:t>
            </a:r>
            <a:endParaRPr lang="el-GR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196752"/>
            <a:ext cx="8064896" cy="4968552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smtClean="0"/>
              <a:t>ΓΙΑ ΤΗ ΘΕΩΡΙΑ</a:t>
            </a:r>
          </a:p>
          <a:p>
            <a:pPr lvl="1">
              <a:lnSpc>
                <a:spcPct val="150000"/>
              </a:lnSpc>
            </a:pPr>
            <a:r>
              <a:rPr lang="el-GR" dirty="0" smtClean="0"/>
              <a:t>Οι μαθητές είναι μαζεμένοι στα θρανία της θεωρίας</a:t>
            </a:r>
          </a:p>
          <a:p>
            <a:pPr lvl="1">
              <a:lnSpc>
                <a:spcPct val="150000"/>
              </a:lnSpc>
            </a:pPr>
            <a:r>
              <a:rPr lang="el-GR" dirty="0" smtClean="0"/>
              <a:t>Προβολή του βιβλίου των Σημειώσεων (μέσω βιντεοπροβολέα) σε ηλεκτρονική μορφή</a:t>
            </a:r>
          </a:p>
          <a:p>
            <a:pPr lvl="1">
              <a:lnSpc>
                <a:spcPct val="150000"/>
              </a:lnSpc>
            </a:pPr>
            <a:r>
              <a:rPr lang="el-GR" dirty="0" smtClean="0"/>
              <a:t>Επεξήγηση των διαφόρων εννοιών – σημείωση των κύριων σημείων μέσα στο βιβλίο</a:t>
            </a:r>
          </a:p>
          <a:p>
            <a:pPr lvl="1">
              <a:lnSpc>
                <a:spcPct val="150000"/>
              </a:lnSpc>
            </a:pPr>
            <a:r>
              <a:rPr lang="el-GR" dirty="0" smtClean="0"/>
              <a:t>Έμφαση στη σύνοψη των βασικών εννοιών (στο τέλος κάθε κεφαλαίου) </a:t>
            </a:r>
          </a:p>
          <a:p>
            <a:pPr lvl="1">
              <a:lnSpc>
                <a:spcPct val="150000"/>
              </a:lnSpc>
            </a:pPr>
            <a:r>
              <a:rPr lang="el-GR" dirty="0" smtClean="0"/>
              <a:t>Επίλυση Φύλλων Εργασίας από το Βιβλίων Ασκήσεων</a:t>
            </a:r>
          </a:p>
          <a:p>
            <a:pPr lvl="2">
              <a:lnSpc>
                <a:spcPct val="150000"/>
              </a:lnSpc>
            </a:pPr>
            <a:r>
              <a:rPr lang="el-GR" dirty="0" smtClean="0"/>
              <a:t>Δραστηριότητες εμπέδωσης </a:t>
            </a:r>
          </a:p>
          <a:p>
            <a:pPr lvl="2">
              <a:lnSpc>
                <a:spcPct val="150000"/>
              </a:lnSpc>
            </a:pPr>
            <a:r>
              <a:rPr lang="el-GR" dirty="0" smtClean="0"/>
              <a:t>Δραστηριότητες αξιολόγησης</a:t>
            </a:r>
          </a:p>
          <a:p>
            <a:pPr lvl="2">
              <a:lnSpc>
                <a:spcPct val="150000"/>
              </a:lnSpc>
            </a:pPr>
            <a:r>
              <a:rPr lang="el-GR" dirty="0" smtClean="0"/>
              <a:t>Επιπρόσθετες δραστηριότητες (για το σπίτι)</a:t>
            </a:r>
          </a:p>
          <a:p>
            <a:pPr marL="411480" lvl="1" indent="0">
              <a:buNone/>
            </a:pPr>
            <a:endParaRPr lang="el-GR" dirty="0" smtClean="0"/>
          </a:p>
          <a:p>
            <a:pPr lvl="1"/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9A8A-EA41-43F3-BC46-9E8E04FC8ED1}" type="datetime1">
              <a:rPr lang="el-GR" smtClean="0"/>
              <a:t>17/10/2017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840-02C5-43B4-B28C-DB4C94C52DB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0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l-GR" b="1" dirty="0">
                <a:solidFill>
                  <a:schemeClr val="accent1"/>
                </a:solidFill>
              </a:rPr>
              <a:t>ΤΡΟΠΟΣ ΔΙΕΞΑΓΩΓΗΣ ΜΑΘΗΜΑΤΟΣ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1340768"/>
            <a:ext cx="7772400" cy="45720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l-GR" b="1" dirty="0" smtClean="0"/>
              <a:t>ΓΙΑ ΤΗΝ ΠΡΑΚΤΙΚΗ ΕΞΑΣΚΗΣΗ</a:t>
            </a:r>
          </a:p>
          <a:p>
            <a:pPr lvl="1"/>
            <a:r>
              <a:rPr lang="el-GR" dirty="0" smtClean="0"/>
              <a:t>Επεξήγηση εντολών-εργαλείων του προγράμματος με προβολή του προγράμματος στην οθόνη</a:t>
            </a:r>
          </a:p>
          <a:p>
            <a:pPr lvl="1"/>
            <a:endParaRPr lang="el-GR" dirty="0" smtClean="0"/>
          </a:p>
          <a:p>
            <a:pPr lvl="1"/>
            <a:r>
              <a:rPr lang="el-GR" dirty="0"/>
              <a:t>Κάθε μαθητής εργάζεται μόνος του στο δικό του Η/Υ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Λύση Πρακτικών Ασκήσεων του Βιβλίου (με την επίβλεψη-βοήθεια του καθηγητή)</a:t>
            </a:r>
          </a:p>
          <a:p>
            <a:pPr lvl="2"/>
            <a:r>
              <a:rPr lang="el-GR" dirty="0"/>
              <a:t>Δραστηριότητες εμπέδωσης</a:t>
            </a:r>
          </a:p>
          <a:p>
            <a:pPr lvl="2"/>
            <a:r>
              <a:rPr lang="el-GR" dirty="0"/>
              <a:t>Δραστηριότητες </a:t>
            </a:r>
            <a:r>
              <a:rPr lang="el-GR" dirty="0" smtClean="0"/>
              <a:t>αξιολόγησης</a:t>
            </a:r>
          </a:p>
          <a:p>
            <a:pPr marL="320040" lvl="1" indent="0">
              <a:buNone/>
            </a:pPr>
            <a:endParaRPr lang="el-GR" dirty="0" smtClean="0"/>
          </a:p>
          <a:p>
            <a:pPr lvl="1"/>
            <a:r>
              <a:rPr lang="el-GR" dirty="0" smtClean="0"/>
              <a:t>Αποθήκευση εργασιών στον κεντρικό υπολογιστή του εργαστηρίου (κάθε μαθητής έχει τον προσωπικό του φάκελο).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EE14-E831-4686-9C04-85A9E8687EFD}" type="datetime1">
              <a:rPr lang="el-GR" smtClean="0"/>
              <a:t>17/10/2017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840-02C5-43B4-B28C-DB4C94C52DB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82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l-GR" b="1" dirty="0" smtClean="0">
                <a:solidFill>
                  <a:schemeClr val="accent1"/>
                </a:solidFill>
              </a:rPr>
              <a:t>ΑΞΙΟΛΟΓΗΣΗ</a:t>
            </a:r>
            <a:endParaRPr lang="el-GR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124744"/>
            <a:ext cx="8064896" cy="475252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Γραπτό Διαγώνισμα  (προειδοποιημένο)</a:t>
            </a:r>
          </a:p>
          <a:p>
            <a:endParaRPr lang="el-GR" dirty="0" smtClean="0"/>
          </a:p>
          <a:p>
            <a:r>
              <a:rPr lang="el-GR" dirty="0" smtClean="0"/>
              <a:t>Πρακτικό Διαγώνισμα (στον Η/Υ - προειδοποιημένο)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Προφορική συμμετοχή – ενδιαφέρον μαθητή – επιμέλεια μαθητή</a:t>
            </a:r>
          </a:p>
          <a:p>
            <a:endParaRPr lang="el-GR" dirty="0" smtClean="0"/>
          </a:p>
          <a:p>
            <a:r>
              <a:rPr lang="el-GR" dirty="0" smtClean="0"/>
              <a:t>Προσωπικός φάκελος μαθητή με τις πρακτικές εργασίες που έχουν γίνει στο εργαστήριο</a:t>
            </a:r>
          </a:p>
          <a:p>
            <a:endParaRPr lang="el-GR" dirty="0" smtClean="0"/>
          </a:p>
          <a:p>
            <a:r>
              <a:rPr lang="el-GR" dirty="0"/>
              <a:t>Γ</a:t>
            </a:r>
            <a:r>
              <a:rPr lang="el-GR" dirty="0" smtClean="0"/>
              <a:t>ενική εικόνα του μαθητή στην τάξη</a:t>
            </a:r>
          </a:p>
          <a:p>
            <a:pPr lvl="1"/>
            <a:endParaRPr lang="el-GR" dirty="0" smtClean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6759-B312-45B5-A8F7-29F47B5EF53F}" type="datetime1">
              <a:rPr lang="el-GR" smtClean="0"/>
              <a:t>17/10/2017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840-02C5-43B4-B28C-DB4C94C52DBF}" type="slidenum">
              <a:rPr lang="el-GR" smtClean="0"/>
              <a:t>7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786813" cy="1315369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9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l-GR" b="1" dirty="0" smtClean="0">
                <a:solidFill>
                  <a:schemeClr val="accent1"/>
                </a:solidFill>
              </a:rPr>
              <a:t>Γραπτό και Πρακτικό Διαγώνισμα</a:t>
            </a:r>
            <a:endParaRPr lang="el-GR" b="1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36BB-C71A-418A-A989-87C51CA77911}" type="datetime1">
              <a:rPr lang="el-GR" smtClean="0"/>
              <a:t>17/10/2017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840-02C5-43B4-B28C-DB4C94C52DBF}" type="slidenum">
              <a:rPr lang="el-GR" smtClean="0"/>
              <a:t>8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Σε κάθε τετράμηνο γίνονται </a:t>
            </a:r>
            <a:r>
              <a:rPr lang="el-GR" b="1" dirty="0" smtClean="0"/>
              <a:t>τουλάχιστον</a:t>
            </a:r>
            <a:r>
              <a:rPr lang="el-GR" dirty="0" smtClean="0"/>
              <a:t> ένα </a:t>
            </a:r>
            <a:r>
              <a:rPr lang="el-GR" b="1" dirty="0" smtClean="0"/>
              <a:t>γραπτό</a:t>
            </a:r>
            <a:r>
              <a:rPr lang="el-GR" dirty="0" smtClean="0"/>
              <a:t> και ένα </a:t>
            </a:r>
            <a:r>
              <a:rPr lang="el-GR" b="1" dirty="0" smtClean="0"/>
              <a:t>πρακτικό</a:t>
            </a:r>
            <a:r>
              <a:rPr lang="el-GR" dirty="0" smtClean="0"/>
              <a:t> διαγώνισμα.</a:t>
            </a:r>
          </a:p>
          <a:p>
            <a:endParaRPr lang="el-GR" dirty="0"/>
          </a:p>
          <a:p>
            <a:r>
              <a:rPr lang="el-GR" dirty="0" smtClean="0"/>
              <a:t>Τα διαγωνίσματα αυτά γίνονται πάνω σε ενότητες και είναι προειδοποιημένα.</a:t>
            </a:r>
          </a:p>
          <a:p>
            <a:pPr lvl="1"/>
            <a:r>
              <a:rPr lang="el-GR" dirty="0" smtClean="0"/>
              <a:t>Για </a:t>
            </a:r>
            <a:r>
              <a:rPr lang="el-GR" dirty="0"/>
              <a:t>τα προειδοποιημένα διαγωνίσματα</a:t>
            </a:r>
          </a:p>
          <a:p>
            <a:pPr lvl="2"/>
            <a:r>
              <a:rPr lang="el-GR" dirty="0"/>
              <a:t>Πάντοτε προηγείται </a:t>
            </a:r>
            <a:r>
              <a:rPr lang="el-GR" b="1" dirty="0"/>
              <a:t>μάθημα</a:t>
            </a:r>
            <a:r>
              <a:rPr lang="el-GR" dirty="0"/>
              <a:t> </a:t>
            </a:r>
            <a:r>
              <a:rPr lang="el-GR" b="1" dirty="0"/>
              <a:t>επανάληψης</a:t>
            </a:r>
          </a:p>
          <a:p>
            <a:pPr lvl="2"/>
            <a:r>
              <a:rPr lang="el-GR" dirty="0"/>
              <a:t>Πάντοτε δίνεται </a:t>
            </a:r>
            <a:r>
              <a:rPr lang="el-GR" b="1" dirty="0"/>
              <a:t>φυλλάδιο επανάληψης </a:t>
            </a:r>
            <a:r>
              <a:rPr lang="el-GR" dirty="0"/>
              <a:t>με την ύλη και με όλα τα κύρια σημεία που θα βοηθήσουν </a:t>
            </a:r>
            <a:r>
              <a:rPr lang="el-GR" dirty="0" smtClean="0"/>
              <a:t>τον </a:t>
            </a:r>
            <a:r>
              <a:rPr lang="el-GR" dirty="0"/>
              <a:t>μαθητή στο </a:t>
            </a:r>
            <a:r>
              <a:rPr lang="el-GR" dirty="0" smtClean="0"/>
              <a:t>διάβασμα.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49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304256" cy="126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b="1" dirty="0">
                <a:solidFill>
                  <a:schemeClr val="accent1"/>
                </a:solidFill>
              </a:rPr>
              <a:t>Αξίζει να σημειωθεί: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F946-DAF7-4D80-8DA8-B509FE986217}" type="datetime1">
              <a:rPr lang="el-GR" smtClean="0"/>
              <a:t>17/10/2017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Καθηγήτρια Πληροφορικής: Αγαμέμνονος Πόπη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F840-02C5-43B4-B28C-DB4C94C52DBF}" type="slidenum">
              <a:rPr lang="el-GR" smtClean="0"/>
              <a:t>9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Φέτος οι μαθητές της Α’ Γυμνασίου μπορούν να δώσουν εξετάσεις </a:t>
            </a:r>
            <a:r>
              <a:rPr lang="en-US" sz="3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ECDL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για το πρόγραμμα Επεξεργασίας Κειμένου (</a:t>
            </a:r>
            <a:r>
              <a:rPr lang="en-US" sz="3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Word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στο σχολείο, εντελώς </a:t>
            </a:r>
            <a:r>
              <a:rPr lang="el-GR" b="1" u="sng" dirty="0" smtClean="0">
                <a:solidFill>
                  <a:schemeClr val="accent1">
                    <a:lumMod val="75000"/>
                  </a:schemeClr>
                </a:solidFill>
              </a:rPr>
              <a:t>δωρεάν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Η ύλη της </a:t>
            </a:r>
            <a:r>
              <a:rPr lang="en-US" dirty="0"/>
              <a:t>Word</a:t>
            </a:r>
            <a:r>
              <a:rPr lang="en-US" dirty="0" smtClean="0"/>
              <a:t> </a:t>
            </a:r>
            <a:r>
              <a:rPr lang="el-GR" dirty="0" smtClean="0"/>
              <a:t>θα διδαχθεί κατά τη διάρκεια του Β’ Τετραμήνου.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 smtClean="0"/>
              <a:t>Η εξέταση θα γίνει προς το τέλος της σχολικής χρονιάς (η ακριβής ημερομηνία θα καθοριστεί από το σχολείο αργότερα).</a:t>
            </a:r>
          </a:p>
          <a:p>
            <a:endParaRPr lang="el-GR" dirty="0" smtClean="0"/>
          </a:p>
          <a:p>
            <a:r>
              <a:rPr lang="el-GR" dirty="0" smtClean="0"/>
              <a:t>Η εξέταση δεν έχει καμία απολύτως σχέση με το βαθμό των 2 τετραμήνων.</a:t>
            </a:r>
          </a:p>
          <a:p>
            <a:endParaRPr lang="el-GR" dirty="0" smtClean="0"/>
          </a:p>
          <a:p>
            <a:r>
              <a:rPr lang="el-GR" dirty="0" smtClean="0"/>
              <a:t>Περισσότερες πληροφορίες θα δοθούν το Β’ Τετράμηνο για όσους μαθητές ενδιαφέρονται να εγγραφούν και να δώσουν την εξέταση.</a:t>
            </a:r>
          </a:p>
        </p:txBody>
      </p:sp>
    </p:spTree>
    <p:extLst>
      <p:ext uri="{BB962C8B-B14F-4D97-AF65-F5344CB8AC3E}">
        <p14:creationId xmlns:p14="http://schemas.microsoft.com/office/powerpoint/2010/main" val="250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159</TotalTime>
  <Words>441</Words>
  <Application>Microsoft Office PowerPoint</Application>
  <PresentationFormat>On-screen Show (4:3)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Cambria</vt:lpstr>
      <vt:lpstr>Franklin Gothic Book</vt:lpstr>
      <vt:lpstr>Perpetua</vt:lpstr>
      <vt:lpstr>Wingdings</vt:lpstr>
      <vt:lpstr>Wingdings 2</vt:lpstr>
      <vt:lpstr>Equity</vt:lpstr>
      <vt:lpstr>ΠΛΗΡΟΦΟΡΙΚΗ</vt:lpstr>
      <vt:lpstr>ΜΑΘΗΜΑ ΠΛΗΡΟΦΟΡΙΚΗΣ</vt:lpstr>
      <vt:lpstr>ΒΙΒΛΙΑ ΜΑΘΗΜΑΤΟΣ</vt:lpstr>
      <vt:lpstr>ΦΥΣΗ ΜΑΘΗΜΑΤΟΣ</vt:lpstr>
      <vt:lpstr>ΤΡΟΠΟΣ ΔΙΕΞΑΓΩΓΗΣ ΜΑΘΗΜΑΤΟΣ</vt:lpstr>
      <vt:lpstr>ΤΡΟΠΟΣ ΔΙΕΞΑΓΩΓΗΣ ΜΑΘΗΜΑΤΟΣ</vt:lpstr>
      <vt:lpstr>ΑΞΙΟΛΟΓΗΣΗ</vt:lpstr>
      <vt:lpstr>Γραπτό και Πρακτικό Διαγώνισμα</vt:lpstr>
      <vt:lpstr>Αξίζει να σημειωθεί:</vt:lpstr>
      <vt:lpstr>Σας ευχαριστώ!</vt:lpstr>
    </vt:vector>
  </TitlesOfParts>
  <Company>Ministry of Education and Culture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ΠΛΗΡΟΦΟΡΙΚΗ</dc:title>
  <dc:creator>Administrator</dc:creator>
  <cp:lastModifiedBy>Teacher</cp:lastModifiedBy>
  <cp:revision>22</cp:revision>
  <dcterms:created xsi:type="dcterms:W3CDTF">2015-10-12T07:37:36Z</dcterms:created>
  <dcterms:modified xsi:type="dcterms:W3CDTF">2017-10-17T05:13:14Z</dcterms:modified>
</cp:coreProperties>
</file>