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1" r:id="rId5"/>
    <p:sldId id="261" r:id="rId6"/>
    <p:sldId id="260" r:id="rId7"/>
    <p:sldId id="266" r:id="rId8"/>
    <p:sldId id="267" r:id="rId9"/>
    <p:sldId id="268" r:id="rId10"/>
    <p:sldId id="264" r:id="rId11"/>
    <p:sldId id="269" r:id="rId12"/>
    <p:sldId id="270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E5D6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62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B3E736-498A-4600-A82A-385243C11298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68A9099B-E4AB-414F-AC2B-EC656EF71C0C}">
      <dgm:prSet phldrT="[Text]"/>
      <dgm:spPr/>
      <dgm:t>
        <a:bodyPr/>
        <a:lstStyle/>
        <a:p>
          <a:r>
            <a:rPr lang="el-GR" dirty="0" smtClean="0"/>
            <a:t>ΑΚΟΥΩ</a:t>
          </a:r>
          <a:endParaRPr lang="en-US" dirty="0"/>
        </a:p>
      </dgm:t>
    </dgm:pt>
    <dgm:pt modelId="{8B89AB0D-0143-4348-B1ED-9C974B81C259}" type="parTrans" cxnId="{B1D3ED74-37AA-44EE-AD80-BAE1815A0F2F}">
      <dgm:prSet/>
      <dgm:spPr/>
      <dgm:t>
        <a:bodyPr/>
        <a:lstStyle/>
        <a:p>
          <a:endParaRPr lang="en-US"/>
        </a:p>
      </dgm:t>
    </dgm:pt>
    <dgm:pt modelId="{B21FD6B6-D9BA-411C-950A-5347D683F904}" type="sibTrans" cxnId="{B1D3ED74-37AA-44EE-AD80-BAE1815A0F2F}">
      <dgm:prSet/>
      <dgm:spPr/>
      <dgm:t>
        <a:bodyPr/>
        <a:lstStyle/>
        <a:p>
          <a:endParaRPr lang="en-US"/>
        </a:p>
      </dgm:t>
    </dgm:pt>
    <dgm:pt modelId="{FCF6CE43-A7A0-4F0B-9234-1519384339DF}">
      <dgm:prSet phldrT="[Text]"/>
      <dgm:spPr/>
      <dgm:t>
        <a:bodyPr/>
        <a:lstStyle/>
        <a:p>
          <a:r>
            <a:rPr lang="el-GR" dirty="0" smtClean="0"/>
            <a:t>ΚΑΝΩ</a:t>
          </a:r>
          <a:endParaRPr lang="en-US" dirty="0"/>
        </a:p>
      </dgm:t>
    </dgm:pt>
    <dgm:pt modelId="{453026B3-433B-4407-91D8-2C26E67F5D29}" type="parTrans" cxnId="{88D73D91-DB56-4E22-A81C-657350FADCBF}">
      <dgm:prSet/>
      <dgm:spPr/>
      <dgm:t>
        <a:bodyPr/>
        <a:lstStyle/>
        <a:p>
          <a:endParaRPr lang="en-US"/>
        </a:p>
      </dgm:t>
    </dgm:pt>
    <dgm:pt modelId="{60E2CC26-E3D6-4ADD-B580-1C1EB6F203C6}" type="sibTrans" cxnId="{88D73D91-DB56-4E22-A81C-657350FADCBF}">
      <dgm:prSet/>
      <dgm:spPr/>
      <dgm:t>
        <a:bodyPr/>
        <a:lstStyle/>
        <a:p>
          <a:endParaRPr lang="en-US"/>
        </a:p>
      </dgm:t>
    </dgm:pt>
    <dgm:pt modelId="{D4F68687-7A14-4D90-83EB-1449B5DD7B24}">
      <dgm:prSet phldrT="[Text]"/>
      <dgm:spPr/>
      <dgm:t>
        <a:bodyPr/>
        <a:lstStyle/>
        <a:p>
          <a:r>
            <a:rPr lang="el-GR" dirty="0" smtClean="0"/>
            <a:t>ΔΗΜΙΟΥΡΓΩ</a:t>
          </a:r>
          <a:endParaRPr lang="en-US" dirty="0"/>
        </a:p>
      </dgm:t>
    </dgm:pt>
    <dgm:pt modelId="{6D067B6D-AB8B-47A0-9AA4-E78071D36FC7}" type="parTrans" cxnId="{B60C59D6-F6B1-465A-8EC0-843C5C627D72}">
      <dgm:prSet/>
      <dgm:spPr/>
      <dgm:t>
        <a:bodyPr/>
        <a:lstStyle/>
        <a:p>
          <a:endParaRPr lang="en-US"/>
        </a:p>
      </dgm:t>
    </dgm:pt>
    <dgm:pt modelId="{7F9E6C3B-3864-4A67-9D70-D2799EF09549}" type="sibTrans" cxnId="{B60C59D6-F6B1-465A-8EC0-843C5C627D72}">
      <dgm:prSet/>
      <dgm:spPr/>
      <dgm:t>
        <a:bodyPr/>
        <a:lstStyle/>
        <a:p>
          <a:endParaRPr lang="en-US"/>
        </a:p>
      </dgm:t>
    </dgm:pt>
    <dgm:pt modelId="{5D0543F3-784E-41EF-949E-2AD114BC5054}" type="pres">
      <dgm:prSet presAssocID="{2CB3E736-498A-4600-A82A-385243C1129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E633634-B166-439C-900E-536341E6D59E}" type="pres">
      <dgm:prSet presAssocID="{68A9099B-E4AB-414F-AC2B-EC656EF71C0C}" presName="parentLin" presStyleCnt="0"/>
      <dgm:spPr/>
    </dgm:pt>
    <dgm:pt modelId="{31E61C53-152D-48B1-BEAB-3FDE5BC76DFA}" type="pres">
      <dgm:prSet presAssocID="{68A9099B-E4AB-414F-AC2B-EC656EF71C0C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543A7B59-677A-45DE-A4B9-9FA46047BEA2}" type="pres">
      <dgm:prSet presAssocID="{68A9099B-E4AB-414F-AC2B-EC656EF71C0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1A2050-5A31-4B61-90C5-524FCF69A3FC}" type="pres">
      <dgm:prSet presAssocID="{68A9099B-E4AB-414F-AC2B-EC656EF71C0C}" presName="negativeSpace" presStyleCnt="0"/>
      <dgm:spPr/>
    </dgm:pt>
    <dgm:pt modelId="{3C5CC5BD-97F5-4CEB-A18A-A59410A0419B}" type="pres">
      <dgm:prSet presAssocID="{68A9099B-E4AB-414F-AC2B-EC656EF71C0C}" presName="childText" presStyleLbl="conFgAcc1" presStyleIdx="0" presStyleCnt="3">
        <dgm:presLayoutVars>
          <dgm:bulletEnabled val="1"/>
        </dgm:presLayoutVars>
      </dgm:prSet>
      <dgm:spPr/>
    </dgm:pt>
    <dgm:pt modelId="{7F458A32-C96C-46A0-A836-D6A2B4A9F08E}" type="pres">
      <dgm:prSet presAssocID="{B21FD6B6-D9BA-411C-950A-5347D683F904}" presName="spaceBetweenRectangles" presStyleCnt="0"/>
      <dgm:spPr/>
    </dgm:pt>
    <dgm:pt modelId="{C28A9860-92A6-4D53-B073-811F4C409AEE}" type="pres">
      <dgm:prSet presAssocID="{FCF6CE43-A7A0-4F0B-9234-1519384339DF}" presName="parentLin" presStyleCnt="0"/>
      <dgm:spPr/>
    </dgm:pt>
    <dgm:pt modelId="{13E283B5-7930-4EF4-B1D1-4305DC5EA003}" type="pres">
      <dgm:prSet presAssocID="{FCF6CE43-A7A0-4F0B-9234-1519384339DF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709920F9-0658-43A0-80F7-61A075486EEC}" type="pres">
      <dgm:prSet presAssocID="{FCF6CE43-A7A0-4F0B-9234-1519384339D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CAB2AC-D454-40D9-816B-EA8952E202E9}" type="pres">
      <dgm:prSet presAssocID="{FCF6CE43-A7A0-4F0B-9234-1519384339DF}" presName="negativeSpace" presStyleCnt="0"/>
      <dgm:spPr/>
    </dgm:pt>
    <dgm:pt modelId="{55E3AA70-CF34-4A00-93BD-DD75AFB56AAC}" type="pres">
      <dgm:prSet presAssocID="{FCF6CE43-A7A0-4F0B-9234-1519384339DF}" presName="childText" presStyleLbl="conFgAcc1" presStyleIdx="1" presStyleCnt="3">
        <dgm:presLayoutVars>
          <dgm:bulletEnabled val="1"/>
        </dgm:presLayoutVars>
      </dgm:prSet>
      <dgm:spPr/>
    </dgm:pt>
    <dgm:pt modelId="{3DD87A00-4CA1-4973-B40E-AE36585C86BC}" type="pres">
      <dgm:prSet presAssocID="{60E2CC26-E3D6-4ADD-B580-1C1EB6F203C6}" presName="spaceBetweenRectangles" presStyleCnt="0"/>
      <dgm:spPr/>
    </dgm:pt>
    <dgm:pt modelId="{FDAAC03B-E88A-4F18-AF79-2DA8D2CD2763}" type="pres">
      <dgm:prSet presAssocID="{D4F68687-7A14-4D90-83EB-1449B5DD7B24}" presName="parentLin" presStyleCnt="0"/>
      <dgm:spPr/>
    </dgm:pt>
    <dgm:pt modelId="{83983D8E-8FEB-4A5E-9006-A39C7D5CFF81}" type="pres">
      <dgm:prSet presAssocID="{D4F68687-7A14-4D90-83EB-1449B5DD7B24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253E7212-8D21-4391-B638-088D24FE2919}" type="pres">
      <dgm:prSet presAssocID="{D4F68687-7A14-4D90-83EB-1449B5DD7B2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4335AA-2D3C-43FA-B53A-9431E0E3FDC7}" type="pres">
      <dgm:prSet presAssocID="{D4F68687-7A14-4D90-83EB-1449B5DD7B24}" presName="negativeSpace" presStyleCnt="0"/>
      <dgm:spPr/>
    </dgm:pt>
    <dgm:pt modelId="{B7D36F8D-C4B3-4E30-B1CB-D849C548A947}" type="pres">
      <dgm:prSet presAssocID="{D4F68687-7A14-4D90-83EB-1449B5DD7B2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4812811-7317-44C0-95D0-771D52962925}" type="presOf" srcId="{68A9099B-E4AB-414F-AC2B-EC656EF71C0C}" destId="{543A7B59-677A-45DE-A4B9-9FA46047BEA2}" srcOrd="1" destOrd="0" presId="urn:microsoft.com/office/officeart/2005/8/layout/list1"/>
    <dgm:cxn modelId="{F8B057A8-63BA-41EC-849F-A1FBEF31A0BC}" type="presOf" srcId="{2CB3E736-498A-4600-A82A-385243C11298}" destId="{5D0543F3-784E-41EF-949E-2AD114BC5054}" srcOrd="0" destOrd="0" presId="urn:microsoft.com/office/officeart/2005/8/layout/list1"/>
    <dgm:cxn modelId="{B60C59D6-F6B1-465A-8EC0-843C5C627D72}" srcId="{2CB3E736-498A-4600-A82A-385243C11298}" destId="{D4F68687-7A14-4D90-83EB-1449B5DD7B24}" srcOrd="2" destOrd="0" parTransId="{6D067B6D-AB8B-47A0-9AA4-E78071D36FC7}" sibTransId="{7F9E6C3B-3864-4A67-9D70-D2799EF09549}"/>
    <dgm:cxn modelId="{88D73D91-DB56-4E22-A81C-657350FADCBF}" srcId="{2CB3E736-498A-4600-A82A-385243C11298}" destId="{FCF6CE43-A7A0-4F0B-9234-1519384339DF}" srcOrd="1" destOrd="0" parTransId="{453026B3-433B-4407-91D8-2C26E67F5D29}" sibTransId="{60E2CC26-E3D6-4ADD-B580-1C1EB6F203C6}"/>
    <dgm:cxn modelId="{842D8A85-B251-4953-8CEF-3C1568A0E6BB}" type="presOf" srcId="{FCF6CE43-A7A0-4F0B-9234-1519384339DF}" destId="{709920F9-0658-43A0-80F7-61A075486EEC}" srcOrd="1" destOrd="0" presId="urn:microsoft.com/office/officeart/2005/8/layout/list1"/>
    <dgm:cxn modelId="{B1D3ED74-37AA-44EE-AD80-BAE1815A0F2F}" srcId="{2CB3E736-498A-4600-A82A-385243C11298}" destId="{68A9099B-E4AB-414F-AC2B-EC656EF71C0C}" srcOrd="0" destOrd="0" parTransId="{8B89AB0D-0143-4348-B1ED-9C974B81C259}" sibTransId="{B21FD6B6-D9BA-411C-950A-5347D683F904}"/>
    <dgm:cxn modelId="{6CC98961-2BC2-485B-9896-3D2B852FC194}" type="presOf" srcId="{D4F68687-7A14-4D90-83EB-1449B5DD7B24}" destId="{253E7212-8D21-4391-B638-088D24FE2919}" srcOrd="1" destOrd="0" presId="urn:microsoft.com/office/officeart/2005/8/layout/list1"/>
    <dgm:cxn modelId="{C1E6C68E-CA97-4261-AC6F-450F0FC1C498}" type="presOf" srcId="{D4F68687-7A14-4D90-83EB-1449B5DD7B24}" destId="{83983D8E-8FEB-4A5E-9006-A39C7D5CFF81}" srcOrd="0" destOrd="0" presId="urn:microsoft.com/office/officeart/2005/8/layout/list1"/>
    <dgm:cxn modelId="{7BDDDEE6-C799-4AF5-B8A4-D7E5F0038B07}" type="presOf" srcId="{FCF6CE43-A7A0-4F0B-9234-1519384339DF}" destId="{13E283B5-7930-4EF4-B1D1-4305DC5EA003}" srcOrd="0" destOrd="0" presId="urn:microsoft.com/office/officeart/2005/8/layout/list1"/>
    <dgm:cxn modelId="{1B42BCE6-A6CA-42A1-9FFB-DC92D572FD3D}" type="presOf" srcId="{68A9099B-E4AB-414F-AC2B-EC656EF71C0C}" destId="{31E61C53-152D-48B1-BEAB-3FDE5BC76DFA}" srcOrd="0" destOrd="0" presId="urn:microsoft.com/office/officeart/2005/8/layout/list1"/>
    <dgm:cxn modelId="{50D8A03C-9195-4C96-9D84-B1D20ED29F8E}" type="presParOf" srcId="{5D0543F3-784E-41EF-949E-2AD114BC5054}" destId="{8E633634-B166-439C-900E-536341E6D59E}" srcOrd="0" destOrd="0" presId="urn:microsoft.com/office/officeart/2005/8/layout/list1"/>
    <dgm:cxn modelId="{F444C10C-9C2A-46F0-B56D-9A75966E0F4F}" type="presParOf" srcId="{8E633634-B166-439C-900E-536341E6D59E}" destId="{31E61C53-152D-48B1-BEAB-3FDE5BC76DFA}" srcOrd="0" destOrd="0" presId="urn:microsoft.com/office/officeart/2005/8/layout/list1"/>
    <dgm:cxn modelId="{2CF55EB9-7550-4E4C-8ED1-D26BF6E2379E}" type="presParOf" srcId="{8E633634-B166-439C-900E-536341E6D59E}" destId="{543A7B59-677A-45DE-A4B9-9FA46047BEA2}" srcOrd="1" destOrd="0" presId="urn:microsoft.com/office/officeart/2005/8/layout/list1"/>
    <dgm:cxn modelId="{065C430E-5EF1-495A-968E-29CE65192C02}" type="presParOf" srcId="{5D0543F3-784E-41EF-949E-2AD114BC5054}" destId="{351A2050-5A31-4B61-90C5-524FCF69A3FC}" srcOrd="1" destOrd="0" presId="urn:microsoft.com/office/officeart/2005/8/layout/list1"/>
    <dgm:cxn modelId="{CE4378E4-E843-49D3-A5D5-B2513CEAC34B}" type="presParOf" srcId="{5D0543F3-784E-41EF-949E-2AD114BC5054}" destId="{3C5CC5BD-97F5-4CEB-A18A-A59410A0419B}" srcOrd="2" destOrd="0" presId="urn:microsoft.com/office/officeart/2005/8/layout/list1"/>
    <dgm:cxn modelId="{48FFE239-2F39-4615-A91E-DDD1547820ED}" type="presParOf" srcId="{5D0543F3-784E-41EF-949E-2AD114BC5054}" destId="{7F458A32-C96C-46A0-A836-D6A2B4A9F08E}" srcOrd="3" destOrd="0" presId="urn:microsoft.com/office/officeart/2005/8/layout/list1"/>
    <dgm:cxn modelId="{50C55401-3AA1-41DB-ABE1-1C81716A9CB1}" type="presParOf" srcId="{5D0543F3-784E-41EF-949E-2AD114BC5054}" destId="{C28A9860-92A6-4D53-B073-811F4C409AEE}" srcOrd="4" destOrd="0" presId="urn:microsoft.com/office/officeart/2005/8/layout/list1"/>
    <dgm:cxn modelId="{93FA596F-8C0F-4F4A-B39F-C985F0415C8D}" type="presParOf" srcId="{C28A9860-92A6-4D53-B073-811F4C409AEE}" destId="{13E283B5-7930-4EF4-B1D1-4305DC5EA003}" srcOrd="0" destOrd="0" presId="urn:microsoft.com/office/officeart/2005/8/layout/list1"/>
    <dgm:cxn modelId="{0ED6862A-8161-40CC-A51A-7C3864519225}" type="presParOf" srcId="{C28A9860-92A6-4D53-B073-811F4C409AEE}" destId="{709920F9-0658-43A0-80F7-61A075486EEC}" srcOrd="1" destOrd="0" presId="urn:microsoft.com/office/officeart/2005/8/layout/list1"/>
    <dgm:cxn modelId="{E2EC65AB-15DE-4E82-81C0-D91EFE00634D}" type="presParOf" srcId="{5D0543F3-784E-41EF-949E-2AD114BC5054}" destId="{64CAB2AC-D454-40D9-816B-EA8952E202E9}" srcOrd="5" destOrd="0" presId="urn:microsoft.com/office/officeart/2005/8/layout/list1"/>
    <dgm:cxn modelId="{860C0B2E-7A99-47F2-99ED-C6B9388FD90A}" type="presParOf" srcId="{5D0543F3-784E-41EF-949E-2AD114BC5054}" destId="{55E3AA70-CF34-4A00-93BD-DD75AFB56AAC}" srcOrd="6" destOrd="0" presId="urn:microsoft.com/office/officeart/2005/8/layout/list1"/>
    <dgm:cxn modelId="{1FEFE9B0-7445-4152-B81A-D4BBADE108DF}" type="presParOf" srcId="{5D0543F3-784E-41EF-949E-2AD114BC5054}" destId="{3DD87A00-4CA1-4973-B40E-AE36585C86BC}" srcOrd="7" destOrd="0" presId="urn:microsoft.com/office/officeart/2005/8/layout/list1"/>
    <dgm:cxn modelId="{728CE17C-2661-45C1-AF73-00D7B1FADB7B}" type="presParOf" srcId="{5D0543F3-784E-41EF-949E-2AD114BC5054}" destId="{FDAAC03B-E88A-4F18-AF79-2DA8D2CD2763}" srcOrd="8" destOrd="0" presId="urn:microsoft.com/office/officeart/2005/8/layout/list1"/>
    <dgm:cxn modelId="{1ADE5CF3-E4C9-4CBC-8B5C-1F94C511982C}" type="presParOf" srcId="{FDAAC03B-E88A-4F18-AF79-2DA8D2CD2763}" destId="{83983D8E-8FEB-4A5E-9006-A39C7D5CFF81}" srcOrd="0" destOrd="0" presId="urn:microsoft.com/office/officeart/2005/8/layout/list1"/>
    <dgm:cxn modelId="{FF202EB8-6BB5-4CE2-B6CD-8FBBEA47866D}" type="presParOf" srcId="{FDAAC03B-E88A-4F18-AF79-2DA8D2CD2763}" destId="{253E7212-8D21-4391-B638-088D24FE2919}" srcOrd="1" destOrd="0" presId="urn:microsoft.com/office/officeart/2005/8/layout/list1"/>
    <dgm:cxn modelId="{9F6AD52F-16A9-498F-82DC-E4E5B5017CF7}" type="presParOf" srcId="{5D0543F3-784E-41EF-949E-2AD114BC5054}" destId="{104335AA-2D3C-43FA-B53A-9431E0E3FDC7}" srcOrd="9" destOrd="0" presId="urn:microsoft.com/office/officeart/2005/8/layout/list1"/>
    <dgm:cxn modelId="{F6425ADC-EE6D-4C89-9712-713C47C149C6}" type="presParOf" srcId="{5D0543F3-784E-41EF-949E-2AD114BC5054}" destId="{B7D36F8D-C4B3-4E30-B1CB-D849C548A94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5CC5BD-97F5-4CEB-A18A-A59410A0419B}">
      <dsp:nvSpPr>
        <dsp:cNvPr id="0" name=""/>
        <dsp:cNvSpPr/>
      </dsp:nvSpPr>
      <dsp:spPr>
        <a:xfrm>
          <a:off x="0" y="506528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3A7B59-677A-45DE-A4B9-9FA46047BEA2}">
      <dsp:nvSpPr>
        <dsp:cNvPr id="0" name=""/>
        <dsp:cNvSpPr/>
      </dsp:nvSpPr>
      <dsp:spPr>
        <a:xfrm>
          <a:off x="525780" y="19448"/>
          <a:ext cx="7360920" cy="9741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300" kern="1200" dirty="0" smtClean="0"/>
            <a:t>ΑΚΟΥΩ</a:t>
          </a:r>
          <a:endParaRPr lang="en-US" sz="3300" kern="1200" dirty="0"/>
        </a:p>
      </dsp:txBody>
      <dsp:txXfrm>
        <a:off x="573335" y="67003"/>
        <a:ext cx="7265810" cy="879050"/>
      </dsp:txXfrm>
    </dsp:sp>
    <dsp:sp modelId="{55E3AA70-CF34-4A00-93BD-DD75AFB56AAC}">
      <dsp:nvSpPr>
        <dsp:cNvPr id="0" name=""/>
        <dsp:cNvSpPr/>
      </dsp:nvSpPr>
      <dsp:spPr>
        <a:xfrm>
          <a:off x="0" y="2003409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9920F9-0658-43A0-80F7-61A075486EEC}">
      <dsp:nvSpPr>
        <dsp:cNvPr id="0" name=""/>
        <dsp:cNvSpPr/>
      </dsp:nvSpPr>
      <dsp:spPr>
        <a:xfrm>
          <a:off x="525780" y="1516329"/>
          <a:ext cx="7360920" cy="974160"/>
        </a:xfrm>
        <a:prstGeom prst="roundRect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300" kern="1200" dirty="0" smtClean="0"/>
            <a:t>ΚΑΝΩ</a:t>
          </a:r>
          <a:endParaRPr lang="en-US" sz="3300" kern="1200" dirty="0"/>
        </a:p>
      </dsp:txBody>
      <dsp:txXfrm>
        <a:off x="573335" y="1563884"/>
        <a:ext cx="7265810" cy="879050"/>
      </dsp:txXfrm>
    </dsp:sp>
    <dsp:sp modelId="{B7D36F8D-C4B3-4E30-B1CB-D849C548A947}">
      <dsp:nvSpPr>
        <dsp:cNvPr id="0" name=""/>
        <dsp:cNvSpPr/>
      </dsp:nvSpPr>
      <dsp:spPr>
        <a:xfrm>
          <a:off x="0" y="3500289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3E7212-8D21-4391-B638-088D24FE2919}">
      <dsp:nvSpPr>
        <dsp:cNvPr id="0" name=""/>
        <dsp:cNvSpPr/>
      </dsp:nvSpPr>
      <dsp:spPr>
        <a:xfrm>
          <a:off x="525780" y="3013209"/>
          <a:ext cx="7360920" cy="974160"/>
        </a:xfrm>
        <a:prstGeom prst="round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300" kern="1200" dirty="0" smtClean="0"/>
            <a:t>ΔΗΜΙΟΥΡΓΩ</a:t>
          </a:r>
          <a:endParaRPr lang="en-US" sz="3300" kern="1200" dirty="0"/>
        </a:p>
      </dsp:txBody>
      <dsp:txXfrm>
        <a:off x="573335" y="3060764"/>
        <a:ext cx="7265810" cy="879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FA42-EABE-4E69-BCFC-5247CADDBEB2}" type="datetimeFigureOut">
              <a:rPr lang="el-GR" smtClean="0"/>
              <a:t>17/10/2017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83D4C-F245-44F9-92C2-12576846BCF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4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FA42-EABE-4E69-BCFC-5247CADDBEB2}" type="datetimeFigureOut">
              <a:rPr lang="el-GR" smtClean="0"/>
              <a:t>17/10/2017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83D4C-F245-44F9-92C2-12576846BCF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7033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FA42-EABE-4E69-BCFC-5247CADDBEB2}" type="datetimeFigureOut">
              <a:rPr lang="el-GR" smtClean="0"/>
              <a:t>17/10/2017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83D4C-F245-44F9-92C2-12576846BCF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32769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FA42-EABE-4E69-BCFC-5247CADDBEB2}" type="datetimeFigureOut">
              <a:rPr lang="el-GR" smtClean="0"/>
              <a:t>17/10/2017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83D4C-F245-44F9-92C2-12576846BCF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5291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FA42-EABE-4E69-BCFC-5247CADDBEB2}" type="datetimeFigureOut">
              <a:rPr lang="el-GR" smtClean="0"/>
              <a:t>17/10/2017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83D4C-F245-44F9-92C2-12576846BCF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5755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FA42-EABE-4E69-BCFC-5247CADDBEB2}" type="datetimeFigureOut">
              <a:rPr lang="el-GR" smtClean="0"/>
              <a:t>17/10/2017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83D4C-F245-44F9-92C2-12576846BCF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88546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FA42-EABE-4E69-BCFC-5247CADDBEB2}" type="datetimeFigureOut">
              <a:rPr lang="el-GR" smtClean="0"/>
              <a:t>17/10/2017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83D4C-F245-44F9-92C2-12576846BCF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50360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FA42-EABE-4E69-BCFC-5247CADDBEB2}" type="datetimeFigureOut">
              <a:rPr lang="el-GR" smtClean="0"/>
              <a:t>17/10/2017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83D4C-F245-44F9-92C2-12576846BCF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65383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FA42-EABE-4E69-BCFC-5247CADDBEB2}" type="datetimeFigureOut">
              <a:rPr lang="el-GR" smtClean="0"/>
              <a:t>17/10/2017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83D4C-F245-44F9-92C2-12576846BCF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26339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FA42-EABE-4E69-BCFC-5247CADDBEB2}" type="datetimeFigureOut">
              <a:rPr lang="el-GR" smtClean="0"/>
              <a:t>17/10/2017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83D4C-F245-44F9-92C2-12576846BCF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9419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FA42-EABE-4E69-BCFC-5247CADDBEB2}" type="datetimeFigureOut">
              <a:rPr lang="el-GR" smtClean="0"/>
              <a:t>17/10/2017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83D4C-F245-44F9-92C2-12576846BCF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49215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AFA42-EABE-4E69-BCFC-5247CADDBEB2}" type="datetimeFigureOut">
              <a:rPr lang="el-GR" smtClean="0"/>
              <a:t>17/10/2017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83D4C-F245-44F9-92C2-12576846BCF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3074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99732" y="927630"/>
            <a:ext cx="8568267" cy="1747837"/>
          </a:xfrm>
        </p:spPr>
        <p:txBody>
          <a:bodyPr/>
          <a:lstStyle/>
          <a:p>
            <a:r>
              <a:rPr lang="el-GR" dirty="0" smtClean="0"/>
              <a:t>ΤΟ ΜΑΘΗΜΑ ΤΗΣ ΜΟΥΣΙΚΗΣ 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6678" y="3274047"/>
            <a:ext cx="2501348" cy="1655762"/>
          </a:xfrm>
        </p:spPr>
        <p:txBody>
          <a:bodyPr/>
          <a:lstStyle/>
          <a:p>
            <a:r>
              <a:rPr lang="el-GR" dirty="0" smtClean="0"/>
              <a:t>Γυμνάσιο Αγίου Νεοφύτου</a:t>
            </a:r>
            <a:endParaRPr lang="el-GR" dirty="0"/>
          </a:p>
          <a:p>
            <a:r>
              <a:rPr lang="el-GR" dirty="0" smtClean="0"/>
              <a:t>Σχολική Χρονιά 2017-2018</a:t>
            </a: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065" y="2734734"/>
            <a:ext cx="3403600" cy="34036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8584095" y="3274047"/>
            <a:ext cx="2501348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l-GR" dirty="0" smtClean="0"/>
          </a:p>
          <a:p>
            <a:r>
              <a:rPr lang="el-GR" dirty="0" smtClean="0"/>
              <a:t>18 Οκτωβρίου 2017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3807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6586"/>
            <a:ext cx="10515600" cy="1325563"/>
          </a:xfrm>
        </p:spPr>
        <p:txBody>
          <a:bodyPr/>
          <a:lstStyle/>
          <a:p>
            <a:pPr algn="ctr"/>
            <a:r>
              <a:rPr lang="el-G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ΑΞΙΟΛΟΓΗΣΗ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 useBgFill="1"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3750" y="1452149"/>
            <a:ext cx="7782984" cy="5007918"/>
          </a:xfrm>
          <a:ln>
            <a:solidFill>
              <a:srgbClr val="FBE5D6"/>
            </a:solidFill>
          </a:ln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l-GR" sz="11200" dirty="0">
                <a:latin typeface="Calibri" panose="020F0502020204030204" pitchFamily="34" charset="0"/>
                <a:cs typeface="Arial" panose="020B0604020202020204" pitchFamily="34" charset="0"/>
              </a:rPr>
              <a:t>Οι μαθητές </a:t>
            </a:r>
            <a:r>
              <a:rPr lang="el-GR" sz="11200" dirty="0" smtClean="0">
                <a:latin typeface="Calibri" panose="020F0502020204030204" pitchFamily="34" charset="0"/>
                <a:cs typeface="Arial" panose="020B0604020202020204" pitchFamily="34" charset="0"/>
              </a:rPr>
              <a:t>θα αξιολογηθούν :</a:t>
            </a:r>
          </a:p>
          <a:p>
            <a:pPr marL="0" indent="0">
              <a:buNone/>
            </a:pPr>
            <a:endParaRPr lang="el-GR" sz="11200" dirty="0" smtClean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l-GR" sz="11200" dirty="0" smtClean="0">
                <a:latin typeface="Calibri" panose="020F0502020204030204" pitchFamily="34" charset="0"/>
                <a:cs typeface="Arial" panose="020B0604020202020204" pitchFamily="34" charset="0"/>
              </a:rPr>
              <a:t>στην εκτέλεση μουσικού οργάνου .</a:t>
            </a:r>
          </a:p>
          <a:p>
            <a:pPr marL="0" indent="0">
              <a:buNone/>
            </a:pPr>
            <a:r>
              <a:rPr lang="el-GR" sz="11200" dirty="0" smtClean="0">
                <a:latin typeface="Calibri" panose="020F0502020204030204" pitchFamily="34" charset="0"/>
                <a:cs typeface="Arial" panose="020B0604020202020204" pitchFamily="34" charset="0"/>
              </a:rPr>
              <a:t>      </a:t>
            </a:r>
          </a:p>
          <a:p>
            <a:pPr marL="0" indent="0">
              <a:buNone/>
            </a:pPr>
            <a:r>
              <a:rPr lang="el-GR" sz="11200" dirty="0" smtClean="0">
                <a:latin typeface="Calibri" panose="020F0502020204030204" pitchFamily="34" charset="0"/>
                <a:cs typeface="Arial" panose="020B0604020202020204" pitchFamily="34" charset="0"/>
              </a:rPr>
              <a:t>Απαραίτητα </a:t>
            </a:r>
            <a:r>
              <a:rPr lang="el-GR" sz="11200" dirty="0">
                <a:latin typeface="Calibri" panose="020F0502020204030204" pitchFamily="34" charset="0"/>
                <a:cs typeface="Arial" panose="020B0604020202020204" pitchFamily="34" charset="0"/>
              </a:rPr>
              <a:t>πρέπει να </a:t>
            </a:r>
            <a:r>
              <a:rPr lang="el-GR" sz="11200" dirty="0" smtClean="0">
                <a:latin typeface="Calibri" panose="020F0502020204030204" pitchFamily="34" charset="0"/>
                <a:cs typeface="Arial" panose="020B0604020202020204" pitchFamily="34" charset="0"/>
              </a:rPr>
              <a:t>φέρνει </a:t>
            </a:r>
            <a:r>
              <a:rPr lang="el-GR" sz="11200" dirty="0">
                <a:latin typeface="Calibri" panose="020F0502020204030204" pitchFamily="34" charset="0"/>
                <a:cs typeface="Arial" panose="020B0604020202020204" pitchFamily="34" charset="0"/>
              </a:rPr>
              <a:t>ο καθένας το δικό </a:t>
            </a:r>
            <a:r>
              <a:rPr lang="el-GR" sz="11200" dirty="0" smtClean="0">
                <a:latin typeface="Calibri" panose="020F0502020204030204" pitchFamily="34" charset="0"/>
                <a:cs typeface="Arial" panose="020B0604020202020204" pitchFamily="34" charset="0"/>
              </a:rPr>
              <a:t>του  μουσικό  </a:t>
            </a:r>
            <a:r>
              <a:rPr lang="el-GR" sz="11200" dirty="0">
                <a:latin typeface="Calibri" panose="020F0502020204030204" pitchFamily="34" charset="0"/>
                <a:cs typeface="Arial" panose="020B0604020202020204" pitchFamily="34" charset="0"/>
              </a:rPr>
              <a:t>όργανο  !</a:t>
            </a:r>
            <a:r>
              <a:rPr lang="el-GR" sz="11200" dirty="0" smtClean="0">
                <a:latin typeface="Calibri" panose="020F050202020403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   </a:t>
            </a:r>
          </a:p>
          <a:p>
            <a:pPr marL="0" indent="0" algn="just">
              <a:buNone/>
            </a:pPr>
            <a:r>
              <a:rPr lang="el-GR" sz="11200" dirty="0" smtClean="0">
                <a:latin typeface="Calibri" panose="020F0502020204030204" pitchFamily="34" charset="0"/>
                <a:cs typeface="Arial" panose="020B0604020202020204" pitchFamily="34" charset="0"/>
              </a:rPr>
              <a:t>Η </a:t>
            </a:r>
            <a:r>
              <a:rPr lang="el-GR" sz="11200" dirty="0">
                <a:latin typeface="Calibri" panose="020F0502020204030204" pitchFamily="34" charset="0"/>
                <a:cs typeface="Arial" panose="020B0604020202020204" pitchFamily="34" charset="0"/>
              </a:rPr>
              <a:t>αίθουσα της Μουσικής είναι εξοπλισμένη με αρκετά μουσικά όργανα , ώστε υπάρχει δυνατότητα να τα χρησιμοποιούν ή να τα δανείζονται στο μάθημα . </a:t>
            </a:r>
            <a:r>
              <a:rPr lang="el-GR" sz="11200" dirty="0" smtClean="0">
                <a:latin typeface="Calibri" panose="020F0502020204030204" pitchFamily="34" charset="0"/>
                <a:cs typeface="Arial" panose="020B0604020202020204" pitchFamily="34" charset="0"/>
              </a:rPr>
              <a:t>Καλό </a:t>
            </a:r>
            <a:r>
              <a:rPr lang="el-GR" sz="11200" dirty="0">
                <a:latin typeface="Calibri" panose="020F0502020204030204" pitchFamily="34" charset="0"/>
                <a:cs typeface="Arial" panose="020B0604020202020204" pitchFamily="34" charset="0"/>
              </a:rPr>
              <a:t>είναι όμως να έχουν στο σπίτι το μουσικό </a:t>
            </a:r>
            <a:r>
              <a:rPr lang="el-GR" sz="11200" dirty="0" smtClean="0">
                <a:latin typeface="Calibri" panose="020F0502020204030204" pitchFamily="34" charset="0"/>
                <a:cs typeface="Arial" panose="020B0604020202020204" pitchFamily="34" charset="0"/>
              </a:rPr>
              <a:t>όργανο που </a:t>
            </a:r>
            <a:r>
              <a:rPr lang="el-GR" sz="11200" dirty="0">
                <a:latin typeface="Calibri" panose="020F0502020204030204" pitchFamily="34" charset="0"/>
                <a:cs typeface="Arial" panose="020B0604020202020204" pitchFamily="34" charset="0"/>
              </a:rPr>
              <a:t>θα παίζουν στην τάξη , αφού θα πρέπει να </a:t>
            </a:r>
            <a:r>
              <a:rPr lang="el-GR" sz="11200" dirty="0" smtClean="0">
                <a:latin typeface="Calibri" panose="020F0502020204030204" pitchFamily="34" charset="0"/>
                <a:cs typeface="Arial" panose="020B0604020202020204" pitchFamily="34" charset="0"/>
              </a:rPr>
              <a:t>μελετούν</a:t>
            </a:r>
            <a:r>
              <a:rPr lang="en-US" sz="11200" dirty="0" smtClean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1200" dirty="0" smtClean="0">
                <a:latin typeface="Calibri" panose="020F0502020204030204" pitchFamily="34" charset="0"/>
                <a:cs typeface="Arial" panose="020B0604020202020204" pitchFamily="34" charset="0"/>
              </a:rPr>
              <a:t>γιατί </a:t>
            </a:r>
            <a:r>
              <a:rPr lang="el-GR" sz="11200" dirty="0">
                <a:latin typeface="Calibri" panose="020F0502020204030204" pitchFamily="34" charset="0"/>
                <a:cs typeface="Arial" panose="020B0604020202020204" pitchFamily="34" charset="0"/>
              </a:rPr>
              <a:t>σε τακτά διαστήματα θα αξιολογείται η πρόοδός </a:t>
            </a:r>
            <a:r>
              <a:rPr lang="el-GR" sz="11200" dirty="0" smtClean="0">
                <a:latin typeface="Calibri" panose="020F0502020204030204" pitchFamily="34" charset="0"/>
                <a:cs typeface="Arial" panose="020B0604020202020204" pitchFamily="34" charset="0"/>
              </a:rPr>
              <a:t>τους. </a:t>
            </a:r>
            <a:endParaRPr lang="el-GR" sz="112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32" y="2178773"/>
            <a:ext cx="1813613" cy="825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51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6221"/>
            <a:ext cx="10515600" cy="1325563"/>
          </a:xfrm>
        </p:spPr>
        <p:txBody>
          <a:bodyPr/>
          <a:lstStyle/>
          <a:p>
            <a:endParaRPr lang="en-US" dirty="0"/>
          </a:p>
        </p:txBody>
      </p:sp>
      <p:sp useBgFill="1"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5600" y="186221"/>
            <a:ext cx="7789333" cy="5909779"/>
          </a:xfrm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endParaRPr lang="el-GR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l-GR" sz="3000" dirty="0" smtClean="0"/>
              <a:t>στις δραστηριότητες που αφορούν στο τραγούδι </a:t>
            </a:r>
            <a:endParaRPr lang="el-GR" sz="3000" dirty="0"/>
          </a:p>
          <a:p>
            <a:pPr marL="514350" indent="-514350">
              <a:buFont typeface="+mj-lt"/>
              <a:buAutoNum type="arabicPeriod" startAt="2"/>
            </a:pPr>
            <a:r>
              <a:rPr lang="el-GR" sz="3000" dirty="0" smtClean="0"/>
              <a:t>στις δραστηριότητες ενορχήστρωσης</a:t>
            </a:r>
            <a:r>
              <a:rPr lang="en-US" sz="3000" dirty="0" smtClean="0"/>
              <a:t> </a:t>
            </a:r>
            <a:r>
              <a:rPr lang="el-GR" sz="3000" dirty="0" smtClean="0"/>
              <a:t>, σύνθεσης και αυτοσχεδιασμού .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l-GR" sz="3000" dirty="0"/>
              <a:t>Σύντομες γραπτές αξιολογήσεις  στο μάθημα της ημέρας  , πιθανόν και προειδοποιημένο </a:t>
            </a:r>
            <a:r>
              <a:rPr lang="el-GR" sz="3000" dirty="0" smtClean="0"/>
              <a:t>διαγώνισμα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l-GR" sz="3000" dirty="0" err="1" smtClean="0"/>
              <a:t>Πορτφόλιο</a:t>
            </a:r>
            <a:r>
              <a:rPr lang="el-GR" sz="3000" dirty="0" smtClean="0"/>
              <a:t>                                                                     </a:t>
            </a:r>
            <a:r>
              <a:rPr lang="el-GR" sz="3000" dirty="0"/>
              <a:t>Φύλλα </a:t>
            </a:r>
            <a:r>
              <a:rPr lang="el-GR" sz="3000" dirty="0" smtClean="0"/>
              <a:t>εργασίας , οδηγοί ακρόασης και άλλες εργασίες φυλάγονται από το μαθητή στο </a:t>
            </a:r>
            <a:r>
              <a:rPr lang="el-GR" sz="3000" dirty="0" err="1" smtClean="0"/>
              <a:t>πορτφόλιο</a:t>
            </a:r>
            <a:r>
              <a:rPr lang="el-GR" sz="3000" dirty="0" smtClean="0"/>
              <a:t> του και είναι σημείο αναφοράς . 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l-GR" sz="3000" dirty="0" err="1"/>
              <a:t>Κατ’οίκον</a:t>
            </a:r>
            <a:r>
              <a:rPr lang="el-GR" sz="3000" dirty="0"/>
              <a:t> εργασία – τετράδια </a:t>
            </a:r>
            <a:r>
              <a:rPr lang="el-GR" sz="3000" dirty="0" smtClean="0"/>
              <a:t>ενημερωμένα.</a:t>
            </a:r>
            <a:endParaRPr lang="en-US" sz="3000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l-GR" sz="3000" dirty="0" smtClean="0"/>
              <a:t>Η συμμετοχή στη Χορωδία ή την Ορχήστρα του Σχολείου επιβραβεύεται με επιπλέον μονάδες </a:t>
            </a:r>
            <a:r>
              <a:rPr lang="el-GR" sz="3000" dirty="0"/>
              <a:t>!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1400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Σας ευχαριστώ για την προσοχή σας!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152" y="2186528"/>
            <a:ext cx="8573696" cy="3629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79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5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4352" y="898941"/>
            <a:ext cx="9781944" cy="5109091"/>
          </a:xfrm>
          <a:prstGeom prst="rect">
            <a:avLst/>
          </a:prstGeom>
          <a:pattFill prst="pct5">
            <a:fgClr>
              <a:srgbClr val="FBE5D6"/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algn="just"/>
            <a:r>
              <a:rPr lang="el-GR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Στο μάθημα της Μουσικής  οι μαθητές αναμένεται , </a:t>
            </a:r>
          </a:p>
          <a:p>
            <a:pPr algn="just"/>
            <a:r>
              <a:rPr lang="el-GR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μέσα από διάφορες δραστηριότητες :</a:t>
            </a:r>
          </a:p>
          <a:p>
            <a:pPr algn="just"/>
            <a:endParaRPr lang="el-GR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l-GR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να αναπτύξουν θετική  στάση και συμπεριφορά   απέναντι σε είδη και στυλ μουσικής , καθώς  και σε διάφορους μουσικούς πολιτισμούς 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αλλά και στη δική μας μουσική παράδοση και την ελληνική μουσική .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514350" indent="-514350" algn="just">
              <a:buFont typeface="+mj-lt"/>
              <a:buAutoNum type="arabicPeriod"/>
            </a:pPr>
            <a:endParaRPr lang="el-G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να 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αποκτήσουν γνώσεις και  δεξιότητες 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εκτέλεσης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,ακρόασης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αυτοσχεδιασμού 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και σύνθεσης.</a:t>
            </a:r>
          </a:p>
          <a:p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/>
            <a:endParaRPr lang="el-G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5218" y="4893170"/>
            <a:ext cx="1507066" cy="979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69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ΤΟ ΜΑΘΗΜΑ ΒΑΣΙΖΕΤΑΙ ΣΤΟ ΤΡΙΠΤΥΧΟ:</a:t>
            </a:r>
            <a:endParaRPr lang="en-US" b="1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238758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1263" y="1825624"/>
            <a:ext cx="1036109" cy="103610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5241" y="3453873"/>
            <a:ext cx="2553757" cy="72019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4962" y="4919134"/>
            <a:ext cx="2581275" cy="797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87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610471" y="954880"/>
            <a:ext cx="466826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l-GR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l-GR" sz="44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ΔΕΙΚΤΕΣ ΕΠΙΤΥΧΙΑΣ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202267" y="3555999"/>
            <a:ext cx="862753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800" dirty="0" smtClean="0"/>
          </a:p>
          <a:p>
            <a:pPr algn="just"/>
            <a:endParaRPr lang="en-US" sz="2800" dirty="0"/>
          </a:p>
          <a:p>
            <a:pPr algn="just"/>
            <a:r>
              <a:rPr lang="el-GR" sz="2800" dirty="0" smtClean="0"/>
              <a:t>Ενδεικτικά αναφέρω κάποιους  από τους δείκτες επιτυχίας στην κάθε   δραστηριότητα του τριπτύχου :</a:t>
            </a:r>
            <a:endParaRPr lang="en-US" sz="2800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7732" y="1724321"/>
            <a:ext cx="3843867" cy="2275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99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391" y="1767399"/>
            <a:ext cx="9901215" cy="4480915"/>
          </a:xfrm>
        </p:spPr>
        <p:txBody>
          <a:bodyPr/>
          <a:lstStyle/>
          <a:p>
            <a:pPr algn="just"/>
            <a:r>
              <a:rPr lang="el-G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Να εντοπίζουν ακουστικά και να περιγράφουν τα μουσικά χαρακτηριστικά ενός έργου , τα οποία καθορίζουν το μουσικό του στυλ που αφορά σε ποικίλα μουσικά είδη , εποχές και πολιτισμούς , χρησιμοποιώντας την κατάλληλη ορολογία .</a:t>
            </a:r>
          </a:p>
          <a:p>
            <a:pPr marL="0" indent="0">
              <a:buNone/>
            </a:pPr>
            <a:endParaRPr lang="el-G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just"/>
            <a:r>
              <a:rPr lang="el-G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Να αποκτήσουν ταυτότητα δια – βίου ακροατή που απολαμβάνει τη μουσική της αρεσκείας του , επιδεικνύοντας την κατάλληλη συμπεριφορά που επιβάλλει ο χώρος όπου συντελείται η ακρόαση .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199" y="150743"/>
            <a:ext cx="10515601" cy="31393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endParaRPr lang="en-US" sz="4800" dirty="0" smtClean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l-GR" sz="4800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 </a:t>
            </a:r>
            <a:r>
              <a:rPr lang="el-GR" sz="48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r>
              <a:rPr lang="el-GR" sz="4800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ΑΚΡΟΑΣΗ (ΑΚΟΥΩ)</a:t>
            </a:r>
            <a:endParaRPr lang="el-GR" sz="4800" b="1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l-GR" sz="4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endParaRPr lang="el-GR" sz="54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999060" y="1731372"/>
            <a:ext cx="372533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999060" y="3915225"/>
            <a:ext cx="372533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3965" y="693411"/>
            <a:ext cx="2227237" cy="10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70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l-GR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l-GR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l-GR" sz="5300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 </a:t>
            </a:r>
            <a:r>
              <a:rPr lang="el-GR" sz="53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r>
              <a:rPr lang="el-GR" sz="5300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ΕΚΤΕΛΕΣΗ (ΚΑΝΩ)</a:t>
            </a:r>
            <a:r>
              <a:rPr lang="el-GR" sz="53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l-GR" sz="53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l-GR" sz="5300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α . Μουσικό όργανο</a:t>
            </a:r>
            <a:r>
              <a:rPr lang="el-GR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l-GR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Να εκτελούν έργα ποικίλου ρεπερτορίου , ειδών και στυλ , επιδεικνύοντας δεξιότητες μουσικού </a:t>
            </a:r>
            <a:r>
              <a:rPr lang="el-G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γραμματισμού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 , τεχνικής επάρκειας και ερμηνευτικής άποψης .</a:t>
            </a:r>
          </a:p>
          <a:p>
            <a:pPr marL="0" indent="0">
              <a:buNone/>
            </a:pP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Να ερμηνεύουν έργα εντός και εκτός τάξης , μπροστά σε κοινό , καταβάλλοντας συνειδητές προσπάθειες για την επίτευξη μιας άρτιας μουσικής πράξης και ουσιαστικής επικοινωνίας με το κοινό.</a:t>
            </a: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719666" y="2347341"/>
            <a:ext cx="372533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719666" y="4102894"/>
            <a:ext cx="372533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9663" y="365125"/>
            <a:ext cx="2884224" cy="1741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47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n-US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l-GR" sz="53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2 . </a:t>
            </a:r>
            <a:r>
              <a:rPr lang="el-GR" sz="5300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ΕΚΤΕΛΕΣΗ ( ΚΑΝΩ)</a:t>
            </a:r>
            <a:r>
              <a:rPr lang="el-GR" sz="53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l-GR" sz="53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l-GR" sz="53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</a:t>
            </a:r>
            <a:r>
              <a:rPr lang="el-GR" sz="5300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β . Φωνή – Τραγούδι</a:t>
            </a:r>
            <a:r>
              <a:rPr lang="el-GR" sz="53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l-GR" sz="53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en-US" sz="53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0" y="1913467"/>
            <a:ext cx="9330267" cy="435662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l-GR" dirty="0" smtClean="0"/>
              <a:t>Να ερμηνεύουν τραγούδια ευρέως ρεπερτορίου και να επιδεικνύουν τις ακόλουθες φωνητικές δεξιότητες : </a:t>
            </a:r>
          </a:p>
          <a:p>
            <a:r>
              <a:rPr lang="el-GR" dirty="0" smtClean="0"/>
              <a:t>Έλεγχος και στήριξη της αναπνοής και του παραγόμενου ήχου</a:t>
            </a:r>
          </a:p>
          <a:p>
            <a:r>
              <a:rPr lang="el-GR" dirty="0" smtClean="0"/>
              <a:t>Χρήση της έκτασης της φωνής</a:t>
            </a:r>
          </a:p>
          <a:p>
            <a:r>
              <a:rPr lang="el-GR" dirty="0" smtClean="0"/>
              <a:t>Ρυθμική ακρίβεια</a:t>
            </a:r>
          </a:p>
          <a:p>
            <a:r>
              <a:rPr lang="el-GR" dirty="0" smtClean="0"/>
              <a:t>Μελωδική ακρίβεια</a:t>
            </a:r>
          </a:p>
          <a:p>
            <a:r>
              <a:rPr lang="el-GR" dirty="0" smtClean="0"/>
              <a:t>Ορθή απόδοση των σημείων έκφρασης </a:t>
            </a:r>
          </a:p>
          <a:p>
            <a:r>
              <a:rPr lang="el-GR" dirty="0" smtClean="0"/>
              <a:t>Απόδοση του τραγουδιού με μουσικότητα.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838200" y="2464747"/>
            <a:ext cx="372533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0573" y="410481"/>
            <a:ext cx="2643809" cy="1842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38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266" y="689949"/>
            <a:ext cx="9398000" cy="5755259"/>
          </a:xfrm>
        </p:spPr>
        <p:txBody>
          <a:bodyPr>
            <a:normAutofit/>
          </a:bodyPr>
          <a:lstStyle/>
          <a:p>
            <a:r>
              <a:rPr lang="el-GR" dirty="0" smtClean="0"/>
              <a:t>Να ερμηνεύουν τραγούδια  </a:t>
            </a:r>
          </a:p>
          <a:p>
            <a:r>
              <a:rPr lang="el-GR" dirty="0" smtClean="0"/>
              <a:t>α) αναλαμβάνοντας ποικίλους ρόλους - ως τραγουδιστές , ως μέλη            φωνητικού συνόλου και ως χορωδοί- έχοντας επίγνωση του εκάστοτε ρόλου που αναλαμβάνουν</a:t>
            </a:r>
          </a:p>
          <a:p>
            <a:r>
              <a:rPr lang="el-GR" dirty="0" smtClean="0"/>
              <a:t>β) με το αυτί και από παρτιτούρα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 smtClean="0"/>
              <a:t>Να αποδέχονται και να διατηρούν θετική στάση</a:t>
            </a:r>
          </a:p>
          <a:p>
            <a:r>
              <a:rPr lang="el-GR" dirty="0" smtClean="0"/>
              <a:t>α)προς την ατομική τους φωνή</a:t>
            </a:r>
          </a:p>
          <a:p>
            <a:r>
              <a:rPr lang="el-GR" dirty="0" smtClean="0"/>
              <a:t>β)έναντι της φωνής των άλλων ως διαφορετική αλλά ίση και        να την αποδέχονται , συνυπάρχοντας μουσικά με αυτούς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897464" y="689949"/>
            <a:ext cx="372533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914397" y="3445447"/>
            <a:ext cx="372533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36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800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l-GR" sz="4800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l-GR" sz="4800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l-GR" sz="4800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l-GR" sz="48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l-GR" sz="48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l-GR" sz="4800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 </a:t>
            </a:r>
            <a:r>
              <a:rPr lang="el-GR" sz="48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ΣΥΝΘΕΣΗ – </a:t>
            </a:r>
            <a:r>
              <a:rPr lang="el-GR" sz="4800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ΑΥΤΟΣΧΕΔΙΑΣΜΟ</a:t>
            </a:r>
            <a:r>
              <a:rPr lang="el-GR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Σ</a:t>
            </a:r>
            <a:br>
              <a:rPr lang="el-GR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l-GR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</a:t>
            </a:r>
            <a:r>
              <a:rPr lang="el-GR" sz="5300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(ΔΗΜΙΟΥΡΓΩ)</a:t>
            </a:r>
            <a:r>
              <a:rPr lang="el-GR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l-GR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l-GR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l-GR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l-GR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l-GR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844148"/>
            <a:ext cx="8686800" cy="4107920"/>
          </a:xfrm>
        </p:spPr>
        <p:txBody>
          <a:bodyPr/>
          <a:lstStyle/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Να αυτοσχεδιάζουν ή και να συνθέτουν χρησιμοποιώντας μουσικά όργανα  , φωνή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 smtClean="0"/>
              <a:t>Να δημιουργούν απλές ενορχηστρώσεις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 smtClean="0"/>
              <a:t>Να χρησιμοποιούν την τεχνολογία συμπεριλαμβανομένου        και του διαδικτύου , ως εργαλείο δημιουργίας </a:t>
            </a:r>
          </a:p>
          <a:p>
            <a:pPr marL="0" indent="0">
              <a:buNone/>
            </a:pPr>
            <a:endParaRPr lang="el-GR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endParaRPr lang="el-GR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1244599" y="2403880"/>
            <a:ext cx="372533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185332" y="3712651"/>
            <a:ext cx="372533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1185332" y="4779106"/>
            <a:ext cx="372533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5891" y="1005840"/>
            <a:ext cx="2997567" cy="1194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5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</TotalTime>
  <Words>503</Words>
  <Application>Microsoft Office PowerPoint</Application>
  <PresentationFormat>Custom</PresentationFormat>
  <Paragraphs>70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ΤΟ ΜΑΘΗΜΑ ΤΗΣ ΜΟΥΣΙΚΗΣ </vt:lpstr>
      <vt:lpstr>PowerPoint Presentation</vt:lpstr>
      <vt:lpstr>ΤΟ ΜΑΘΗΜΑ ΒΑΣΙΖΕΤΑΙ ΣΤΟ ΤΡΙΠΤΥΧΟ:</vt:lpstr>
      <vt:lpstr>PowerPoint Presentation</vt:lpstr>
      <vt:lpstr>PowerPoint Presentation</vt:lpstr>
      <vt:lpstr>  2 . ΕΚΤΕΛΕΣΗ (ΚΑΝΩ)       α . Μουσικό όργανο </vt:lpstr>
      <vt:lpstr> 2 . ΕΚΤΕΛΕΣΗ ( ΚΑΝΩ)       β . Φωνή – Τραγούδι </vt:lpstr>
      <vt:lpstr>PowerPoint Presentation</vt:lpstr>
      <vt:lpstr>   3 . ΣΥΝΘΕΣΗ – ΑΥΤΟΣΧΕΔΙΑΣΜΟΣ      (ΔΗΜΙΟΥΡΓΩ)   </vt:lpstr>
      <vt:lpstr>ΑΞΙΟΛΟΓΗΣΗ</vt:lpstr>
      <vt:lpstr>PowerPoint Presentation</vt:lpstr>
      <vt:lpstr>Σας ευχαριστώ για την προσοχή σας!</vt:lpstr>
    </vt:vector>
  </TitlesOfParts>
  <Company>Ministry of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ΤΟ ΜΑΘΗΜΑ ΤΗΣ ΜΟΥΣΙΚΗΣ</dc:title>
  <dc:creator>Student</dc:creator>
  <cp:lastModifiedBy>Student</cp:lastModifiedBy>
  <cp:revision>108</cp:revision>
  <dcterms:created xsi:type="dcterms:W3CDTF">2017-10-09T07:05:17Z</dcterms:created>
  <dcterms:modified xsi:type="dcterms:W3CDTF">2017-10-17T06:29:06Z</dcterms:modified>
</cp:coreProperties>
</file>