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7" autoAdjust="0"/>
  </p:normalViewPr>
  <p:slideViewPr>
    <p:cSldViewPr>
      <p:cViewPr varScale="1">
        <p:scale>
          <a:sx n="69" d="100"/>
          <a:sy n="69" d="100"/>
        </p:scale>
        <p:origin x="-110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6493-CF6C-40DC-A54E-6B18C44DDBAA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36BF3-80CA-471A-9BC1-7CB8CD44F7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6493-CF6C-40DC-A54E-6B18C44DDBAA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36BF3-80CA-471A-9BC1-7CB8CD44F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6493-CF6C-40DC-A54E-6B18C44DDBAA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36BF3-80CA-471A-9BC1-7CB8CD44F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6493-CF6C-40DC-A54E-6B18C44DDBAA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36BF3-80CA-471A-9BC1-7CB8CD44F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6493-CF6C-40DC-A54E-6B18C44DDBAA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36BF3-80CA-471A-9BC1-7CB8CD44F7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6493-CF6C-40DC-A54E-6B18C44DDBAA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36BF3-80CA-471A-9BC1-7CB8CD44F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6493-CF6C-40DC-A54E-6B18C44DDBAA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36BF3-80CA-471A-9BC1-7CB8CD44F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6493-CF6C-40DC-A54E-6B18C44DDBAA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36BF3-80CA-471A-9BC1-7CB8CD44F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6493-CF6C-40DC-A54E-6B18C44DDBAA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36BF3-80CA-471A-9BC1-7CB8CD44F7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6493-CF6C-40DC-A54E-6B18C44DDBAA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36BF3-80CA-471A-9BC1-7CB8CD44F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6493-CF6C-40DC-A54E-6B18C44DDBAA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36BF3-80CA-471A-9BC1-7CB8CD44F7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26F6493-CF6C-40DC-A54E-6B18C44DDBAA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1636BF3-80CA-471A-9BC1-7CB8CD44F7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52400"/>
            <a:ext cx="7406640" cy="1472184"/>
          </a:xfrm>
        </p:spPr>
        <p:txBody>
          <a:bodyPr>
            <a:normAutofit/>
          </a:bodyPr>
          <a:lstStyle/>
          <a:p>
            <a:pPr algn="ctr"/>
            <a:r>
              <a:rPr lang="el-GR" dirty="0">
                <a:latin typeface="Comic Sans MS" pitchFamily="66" charset="0"/>
              </a:rPr>
              <a:t>ΓΥΜΝΑΣΙΟ ΑΓΙΟΥ ΝΕΟΦΥΤΟΥ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133600"/>
            <a:ext cx="7162800" cy="3714750"/>
          </a:xfrm>
        </p:spPr>
        <p:txBody>
          <a:bodyPr>
            <a:normAutofit fontScale="85000" lnSpcReduction="20000"/>
          </a:bodyPr>
          <a:lstStyle/>
          <a:p>
            <a:endParaRPr lang="el-GR" dirty="0"/>
          </a:p>
          <a:p>
            <a:r>
              <a:rPr lang="el-GR" sz="3800" dirty="0">
                <a:latin typeface="Comic Sans MS" pitchFamily="66" charset="0"/>
              </a:rPr>
              <a:t>Καθηγήτριες Μαθηματικών Α’ </a:t>
            </a:r>
            <a:r>
              <a:rPr lang="el-GR" sz="3800" dirty="0" smtClean="0">
                <a:latin typeface="Comic Sans MS" pitchFamily="66" charset="0"/>
              </a:rPr>
              <a:t>τάξης</a:t>
            </a:r>
            <a:endParaRPr lang="en-US" sz="3800" dirty="0" smtClean="0">
              <a:latin typeface="Comic Sans MS" pitchFamily="66" charset="0"/>
            </a:endParaRPr>
          </a:p>
          <a:p>
            <a:endParaRPr lang="el-GR" sz="3800" dirty="0">
              <a:latin typeface="Comic Sans MS" pitchFamily="66" charset="0"/>
            </a:endParaRPr>
          </a:p>
          <a:p>
            <a:pPr>
              <a:buClr>
                <a:srgbClr val="0070C0"/>
              </a:buClr>
            </a:pPr>
            <a:r>
              <a:rPr lang="el-GR" sz="3800" dirty="0">
                <a:latin typeface="Comic Sans MS" pitchFamily="66" charset="0"/>
              </a:rPr>
              <a:t> Αντρούλα Γιάννη </a:t>
            </a:r>
          </a:p>
          <a:p>
            <a:pPr>
              <a:buClr>
                <a:srgbClr val="0070C0"/>
              </a:buClr>
            </a:pPr>
            <a:r>
              <a:rPr lang="el-GR" sz="3800" dirty="0">
                <a:latin typeface="Comic Sans MS" pitchFamily="66" charset="0"/>
              </a:rPr>
              <a:t> (Α2, </a:t>
            </a:r>
            <a:r>
              <a:rPr lang="el-GR" sz="3800" dirty="0" smtClean="0">
                <a:latin typeface="Comic Sans MS" pitchFamily="66" charset="0"/>
              </a:rPr>
              <a:t>Α</a:t>
            </a:r>
            <a:r>
              <a:rPr lang="en-US" sz="3800" dirty="0" smtClean="0">
                <a:latin typeface="Comic Sans MS" pitchFamily="66" charset="0"/>
              </a:rPr>
              <a:t>3</a:t>
            </a:r>
            <a:r>
              <a:rPr lang="el-GR" sz="3800" dirty="0" smtClean="0">
                <a:latin typeface="Comic Sans MS" pitchFamily="66" charset="0"/>
              </a:rPr>
              <a:t> </a:t>
            </a:r>
            <a:r>
              <a:rPr lang="el-GR" sz="3800" dirty="0">
                <a:latin typeface="Comic Sans MS" pitchFamily="66" charset="0"/>
              </a:rPr>
              <a:t>) </a:t>
            </a:r>
          </a:p>
          <a:p>
            <a:pPr>
              <a:buClr>
                <a:srgbClr val="0070C0"/>
              </a:buClr>
            </a:pPr>
            <a:r>
              <a:rPr lang="el-GR" sz="3800" dirty="0">
                <a:latin typeface="Comic Sans MS" pitchFamily="66" charset="0"/>
              </a:rPr>
              <a:t>                       </a:t>
            </a:r>
          </a:p>
          <a:p>
            <a:pPr>
              <a:buClr>
                <a:srgbClr val="0070C0"/>
              </a:buClr>
            </a:pPr>
            <a:r>
              <a:rPr lang="el-GR" sz="3800" dirty="0">
                <a:latin typeface="Comic Sans MS" pitchFamily="66" charset="0"/>
              </a:rPr>
              <a:t> Χριστίνα Κουμή </a:t>
            </a:r>
          </a:p>
          <a:p>
            <a:pPr>
              <a:buClr>
                <a:srgbClr val="0070C0"/>
              </a:buClr>
            </a:pPr>
            <a:r>
              <a:rPr lang="el-GR" sz="3800" dirty="0">
                <a:latin typeface="Comic Sans MS" pitchFamily="66" charset="0"/>
              </a:rPr>
              <a:t>  (</a:t>
            </a:r>
            <a:r>
              <a:rPr lang="el-GR" sz="3800" dirty="0" smtClean="0">
                <a:latin typeface="Comic Sans MS" pitchFamily="66" charset="0"/>
              </a:rPr>
              <a:t>Α1) </a:t>
            </a:r>
            <a:endParaRPr lang="el-GR" sz="3800" dirty="0">
              <a:latin typeface="Comic Sans MS" pitchFamily="66" charset="0"/>
            </a:endParaRPr>
          </a:p>
          <a:p>
            <a:pPr>
              <a:buClr>
                <a:srgbClr val="0070C0"/>
              </a:buClr>
            </a:pPr>
            <a:endParaRPr lang="el-GR" sz="3800" dirty="0">
              <a:latin typeface="Comic Sans MS" pitchFamily="66" charset="0"/>
            </a:endParaRPr>
          </a:p>
          <a:p>
            <a:pPr>
              <a:buClr>
                <a:srgbClr val="0070C0"/>
              </a:buClr>
            </a:pPr>
            <a:endParaRPr lang="el-GR" sz="3800" dirty="0">
              <a:latin typeface="Comic Sans MS" pitchFamily="66" charset="0"/>
            </a:endParaRPr>
          </a:p>
          <a:p>
            <a:pPr>
              <a:buClr>
                <a:srgbClr val="0070C0"/>
              </a:buClr>
              <a:buFont typeface="Arial" pitchFamily="34" charset="0"/>
              <a:buChar char="•"/>
            </a:pPr>
            <a:endParaRPr lang="el-GR" sz="3800" dirty="0">
              <a:latin typeface="Comic Sans MS" pitchFamily="66" charset="0"/>
            </a:endParaRPr>
          </a:p>
          <a:p>
            <a:pPr>
              <a:buClr>
                <a:srgbClr val="0070C0"/>
              </a:buClr>
              <a:buFont typeface="Arial" pitchFamily="34" charset="0"/>
              <a:buChar char="•"/>
            </a:pPr>
            <a:endParaRPr lang="el-GR" sz="3800" dirty="0">
              <a:latin typeface="Comic Sans MS" pitchFamily="66" charset="0"/>
            </a:endParaRPr>
          </a:p>
          <a:p>
            <a:pPr>
              <a:buClr>
                <a:srgbClr val="776335"/>
              </a:buClr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5230" y="3276600"/>
            <a:ext cx="2939142" cy="257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04800"/>
            <a:ext cx="7708392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latin typeface="Comic Sans MS" pitchFamily="66" charset="0"/>
              </a:rPr>
              <a:t>Γιατί χρειάζονται τα Μαθηματικά;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295400"/>
            <a:ext cx="7498080" cy="4800600"/>
          </a:xfrm>
        </p:spPr>
        <p:txBody>
          <a:bodyPr/>
          <a:lstStyle/>
          <a:p>
            <a:endParaRPr lang="el-GR" dirty="0"/>
          </a:p>
          <a:p>
            <a:r>
              <a:rPr lang="el-GR" dirty="0">
                <a:latin typeface="Comic Sans MS" pitchFamily="66" charset="0"/>
              </a:rPr>
              <a:t>Είναι η βάση όλων των επιστημών. </a:t>
            </a:r>
          </a:p>
          <a:p>
            <a:endParaRPr lang="el-GR" dirty="0">
              <a:latin typeface="Comic Sans MS" pitchFamily="66" charset="0"/>
            </a:endParaRPr>
          </a:p>
          <a:p>
            <a:r>
              <a:rPr lang="el-GR" dirty="0">
                <a:latin typeface="Comic Sans MS" pitchFamily="66" charset="0"/>
              </a:rPr>
              <a:t>Αναπτύσσουν γνώσεις και δεξιότητες και κατανοούν έννοιες, που θα τους βοηθήσουν να χρησιμοποιήσουν τα Μαθηματικά στην καθημερινή τους ζωή.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7169" name="Picture 1" descr="C:\Users\USER3\Desktop\imag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5022025"/>
            <a:ext cx="1981200" cy="18359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790688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latin typeface="Comic Sans MS" pitchFamily="66" charset="0"/>
              </a:rPr>
              <a:t>Πώς γίνεται το μάθημα στην τάξη</a:t>
            </a:r>
            <a:r>
              <a:rPr lang="en-US" dirty="0">
                <a:latin typeface="Comic Sans MS" pitchFamily="66" charset="0"/>
              </a:rPr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latin typeface="Comic Sans MS" pitchFamily="66" charset="0"/>
              </a:rPr>
              <a:t>Με παράδοση στον πίνακα</a:t>
            </a:r>
          </a:p>
          <a:p>
            <a:endParaRPr lang="el-GR" dirty="0">
              <a:latin typeface="Comic Sans MS" pitchFamily="66" charset="0"/>
            </a:endParaRPr>
          </a:p>
          <a:p>
            <a:r>
              <a:rPr lang="el-GR" dirty="0">
                <a:latin typeface="Comic Sans MS" pitchFamily="66" charset="0"/>
              </a:rPr>
              <a:t>Με φύλλα εργασίας </a:t>
            </a:r>
          </a:p>
          <a:p>
            <a:endParaRPr lang="el-GR" dirty="0"/>
          </a:p>
          <a:p>
            <a:r>
              <a:rPr lang="el-GR" dirty="0">
                <a:latin typeface="Comic Sans MS" pitchFamily="66" charset="0"/>
              </a:rPr>
              <a:t>Με ομαδική εργασία</a:t>
            </a:r>
          </a:p>
          <a:p>
            <a:endParaRPr lang="el-GR" dirty="0">
              <a:latin typeface="Comic Sans MS" pitchFamily="66" charset="0"/>
            </a:endParaRPr>
          </a:p>
          <a:p>
            <a:r>
              <a:rPr lang="el-GR" dirty="0">
                <a:latin typeface="Comic Sans MS" pitchFamily="66" charset="0"/>
              </a:rPr>
              <a:t>Με χρήση τεχνολογίας</a:t>
            </a:r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211" y="2362200"/>
            <a:ext cx="2965024" cy="1779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>
                <a:latin typeface="Comic Sans MS" pitchFamily="66" charset="0"/>
              </a:rPr>
              <a:t>Διδασκαλία Μαθηματικών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>
                <a:latin typeface="Comic Sans MS" pitchFamily="66" charset="0"/>
              </a:rPr>
              <a:t>Πέντε περίοδοι εβδομαδιαίως</a:t>
            </a:r>
          </a:p>
          <a:p>
            <a:endParaRPr lang="el-GR" dirty="0">
              <a:latin typeface="Comic Sans MS" pitchFamily="66" charset="0"/>
            </a:endParaRPr>
          </a:p>
          <a:p>
            <a:r>
              <a:rPr lang="el-GR" dirty="0">
                <a:latin typeface="Comic Sans MS" pitchFamily="66" charset="0"/>
              </a:rPr>
              <a:t>Εξεταζόμενο μάθημα</a:t>
            </a:r>
          </a:p>
          <a:p>
            <a:endParaRPr lang="el-GR" dirty="0">
              <a:latin typeface="Comic Sans MS" pitchFamily="66" charset="0"/>
            </a:endParaRPr>
          </a:p>
          <a:p>
            <a:r>
              <a:rPr lang="el-GR" dirty="0">
                <a:latin typeface="Comic Sans MS" pitchFamily="66" charset="0"/>
              </a:rPr>
              <a:t>Εφαρμογή Νέων Αναλυτικών προγραμμάτων </a:t>
            </a:r>
          </a:p>
          <a:p>
            <a:endParaRPr lang="el-GR" dirty="0">
              <a:latin typeface="Comic Sans MS" pitchFamily="66" charset="0"/>
            </a:endParaRPr>
          </a:p>
          <a:p>
            <a:r>
              <a:rPr lang="el-GR" dirty="0">
                <a:latin typeface="Comic Sans MS" pitchFamily="66" charset="0"/>
              </a:rPr>
              <a:t>Βιβλία </a:t>
            </a:r>
          </a:p>
        </p:txBody>
      </p:sp>
      <p:pic>
        <p:nvPicPr>
          <p:cNvPr id="6145" name="Picture 1" descr="C:\Users\USER3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4754880"/>
            <a:ext cx="1752600" cy="2103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>
                <a:latin typeface="Comic Sans MS" pitchFamily="66" charset="0"/>
              </a:rPr>
              <a:t>Κατ’ οίκον εργασία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>
              <a:latin typeface="Comic Sans MS" pitchFamily="66" charset="0"/>
            </a:endParaRPr>
          </a:p>
          <a:p>
            <a:r>
              <a:rPr lang="el-GR" dirty="0">
                <a:latin typeface="Comic Sans MS" pitchFamily="66" charset="0"/>
              </a:rPr>
              <a:t>Μελέτη από το βιβλίο </a:t>
            </a:r>
          </a:p>
          <a:p>
            <a:pPr marL="82296" indent="0">
              <a:buNone/>
            </a:pPr>
            <a:r>
              <a:rPr lang="el-GR" dirty="0">
                <a:latin typeface="Comic Sans MS" pitchFamily="66" charset="0"/>
              </a:rPr>
              <a:t>  (Μαθαίνω – Παραδείγματα)</a:t>
            </a:r>
          </a:p>
          <a:p>
            <a:pPr marL="82296" indent="0">
              <a:buNone/>
            </a:pPr>
            <a:endParaRPr lang="el-GR" dirty="0">
              <a:latin typeface="Comic Sans MS" pitchFamily="66" charset="0"/>
            </a:endParaRPr>
          </a:p>
          <a:p>
            <a:r>
              <a:rPr lang="el-GR" dirty="0">
                <a:latin typeface="Comic Sans MS" pitchFamily="66" charset="0"/>
              </a:rPr>
              <a:t>Μελέτη από το τετράδιο</a:t>
            </a:r>
          </a:p>
          <a:p>
            <a:endParaRPr lang="el-GR" dirty="0">
              <a:latin typeface="Comic Sans MS" pitchFamily="66" charset="0"/>
            </a:endParaRPr>
          </a:p>
          <a:p>
            <a:r>
              <a:rPr lang="el-GR" dirty="0">
                <a:latin typeface="Comic Sans MS" pitchFamily="66" charset="0"/>
              </a:rPr>
              <a:t>Λύση δραστηριοτήτων 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4098" name="Picture 2" descr="C:\Users\USER3\Desktop\animated-teache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3733800"/>
            <a:ext cx="2667000" cy="25422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5400" dirty="0">
                <a:latin typeface="Comic Sans MS" pitchFamily="66" charset="0"/>
              </a:rPr>
              <a:t>Αξιολόγηση </a:t>
            </a:r>
            <a:endParaRPr lang="en-US" sz="54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>
                <a:latin typeface="Comic Sans MS" pitchFamily="66" charset="0"/>
              </a:rPr>
              <a:t>Οι μαθητές αξιολογούνται</a:t>
            </a:r>
            <a:r>
              <a:rPr lang="en-US" dirty="0">
                <a:latin typeface="Comic Sans MS" pitchFamily="66" charset="0"/>
              </a:rPr>
              <a:t>:</a:t>
            </a:r>
          </a:p>
          <a:p>
            <a:pPr>
              <a:buNone/>
            </a:pPr>
            <a:r>
              <a:rPr lang="el-GR" dirty="0">
                <a:latin typeface="Comic Sans MS" pitchFamily="66" charset="0"/>
              </a:rPr>
              <a:t> </a:t>
            </a:r>
            <a:r>
              <a:rPr lang="el-GR" u="sng" dirty="0">
                <a:latin typeface="Comic Sans MS" pitchFamily="66" charset="0"/>
              </a:rPr>
              <a:t>Προφορική επίδοση</a:t>
            </a:r>
            <a:r>
              <a:rPr lang="en-US" u="sng" dirty="0">
                <a:latin typeface="Comic Sans MS" pitchFamily="66" charset="0"/>
              </a:rPr>
              <a:t>:</a:t>
            </a:r>
            <a:endParaRPr lang="el-GR" u="sng" dirty="0">
              <a:latin typeface="Comic Sans MS" pitchFamily="66" charset="0"/>
            </a:endParaRPr>
          </a:p>
          <a:p>
            <a:r>
              <a:rPr lang="el-GR" dirty="0">
                <a:latin typeface="Comic Sans MS" pitchFamily="66" charset="0"/>
              </a:rPr>
              <a:t>Ενδιαφέρον και συμμετοχή στην τάξη </a:t>
            </a:r>
          </a:p>
          <a:p>
            <a:pPr>
              <a:buNone/>
            </a:pPr>
            <a:r>
              <a:rPr lang="el-GR" dirty="0">
                <a:latin typeface="Comic Sans MS" pitchFamily="66" charset="0"/>
              </a:rPr>
              <a:t>      </a:t>
            </a:r>
            <a:endParaRPr lang="en-US" dirty="0">
              <a:latin typeface="Comic Sans MS" pitchFamily="66" charset="0"/>
            </a:endParaRPr>
          </a:p>
          <a:p>
            <a:pPr>
              <a:buNone/>
            </a:pPr>
            <a:r>
              <a:rPr lang="el-GR" dirty="0">
                <a:latin typeface="Comic Sans MS" pitchFamily="66" charset="0"/>
              </a:rPr>
              <a:t> </a:t>
            </a:r>
            <a:r>
              <a:rPr lang="el-GR" u="sng" dirty="0">
                <a:latin typeface="Comic Sans MS" pitchFamily="66" charset="0"/>
              </a:rPr>
              <a:t>Γραπτή επίδοση</a:t>
            </a:r>
            <a:r>
              <a:rPr lang="en-US" u="sng" dirty="0">
                <a:latin typeface="Comic Sans MS" pitchFamily="66" charset="0"/>
              </a:rPr>
              <a:t>:       </a:t>
            </a:r>
            <a:endParaRPr lang="el-GR" u="sng" dirty="0">
              <a:latin typeface="Comic Sans MS" pitchFamily="66" charset="0"/>
            </a:endParaRPr>
          </a:p>
          <a:p>
            <a:r>
              <a:rPr lang="el-GR" dirty="0">
                <a:latin typeface="Comic Sans MS" pitchFamily="66" charset="0"/>
              </a:rPr>
              <a:t>Διαγωνίσματα</a:t>
            </a:r>
          </a:p>
          <a:p>
            <a:r>
              <a:rPr lang="el-GR" dirty="0">
                <a:latin typeface="Comic Sans MS" pitchFamily="66" charset="0"/>
              </a:rPr>
              <a:t>Κατ’ οίκον εργασία</a:t>
            </a:r>
          </a:p>
          <a:p>
            <a:r>
              <a:rPr lang="el-GR" dirty="0">
                <a:latin typeface="Comic Sans MS" pitchFamily="66" charset="0"/>
              </a:rPr>
              <a:t>Με εργασίες που κάνουν στο μάθημα.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l-GR" dirty="0">
                <a:latin typeface="Comic Sans MS" pitchFamily="66" charset="0"/>
              </a:rPr>
              <a:t>(μικρά </a:t>
            </a:r>
            <a:r>
              <a:rPr lang="en-US" dirty="0">
                <a:latin typeface="Comic Sans MS" pitchFamily="66" charset="0"/>
              </a:rPr>
              <a:t>projects</a:t>
            </a:r>
            <a:r>
              <a:rPr lang="el-GR" dirty="0">
                <a:latin typeface="Comic Sans MS" pitchFamily="66" charset="0"/>
              </a:rPr>
              <a:t>)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895600"/>
            <a:ext cx="2362200" cy="2362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748588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/>
              <a:t/>
            </a:r>
            <a:br>
              <a:rPr lang="el-GR" dirty="0"/>
            </a:br>
            <a:r>
              <a:rPr lang="el-GR" sz="6700" dirty="0">
                <a:latin typeface="Comic Sans MS" pitchFamily="66" charset="0"/>
              </a:rPr>
              <a:t>Διαγωνίσματα</a:t>
            </a:r>
            <a:br>
              <a:rPr lang="el-GR" sz="6700" dirty="0">
                <a:latin typeface="Comic Sans MS" pitchFamily="66" charset="0"/>
              </a:rPr>
            </a:br>
            <a:endParaRPr lang="en-US" sz="67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l-GR" dirty="0">
              <a:latin typeface="Comic Sans MS" pitchFamily="66" charset="0"/>
            </a:endParaRPr>
          </a:p>
          <a:p>
            <a:r>
              <a:rPr lang="el-GR" u="sng" dirty="0">
                <a:latin typeface="Comic Sans MS" pitchFamily="66" charset="0"/>
              </a:rPr>
              <a:t>Α’ τετράμηνο</a:t>
            </a:r>
          </a:p>
          <a:p>
            <a:pPr marL="82296" indent="0">
              <a:buNone/>
            </a:pPr>
            <a:r>
              <a:rPr lang="el-GR" dirty="0">
                <a:latin typeface="Comic Sans MS" pitchFamily="66" charset="0"/>
              </a:rPr>
              <a:t>1 τουλάχιστον προειδοποιημένο επίσημο διαγώνισμα σε ενότητα και μικρές ασκήσεις</a:t>
            </a:r>
          </a:p>
          <a:p>
            <a:r>
              <a:rPr lang="el-GR" u="sng" dirty="0">
                <a:latin typeface="Comic Sans MS" pitchFamily="66" charset="0"/>
              </a:rPr>
              <a:t>Β’ τετράμηνο </a:t>
            </a:r>
          </a:p>
          <a:p>
            <a:pPr marL="82296" indent="0">
              <a:buNone/>
            </a:pPr>
            <a:r>
              <a:rPr lang="el-GR" dirty="0">
                <a:latin typeface="Comic Sans MS" pitchFamily="66" charset="0"/>
              </a:rPr>
              <a:t>1 τουλάχιστον προειδοποιημένο επίσημο διαγώνισμα σε ενότητα και μικρές ασκήσεις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2049" name="Picture 1" descr="C:\Users\USER3\Desktop\exam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685800"/>
            <a:ext cx="1752600" cy="18860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6000" dirty="0">
                <a:latin typeface="Comic Sans MS" pitchFamily="66" charset="0"/>
              </a:rPr>
              <a:t>Τελικές εξετάσεις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endParaRPr lang="el-GR" dirty="0">
              <a:latin typeface="Comic Sans MS" pitchFamily="66" charset="0"/>
            </a:endParaRPr>
          </a:p>
          <a:p>
            <a:r>
              <a:rPr lang="el-GR" dirty="0">
                <a:latin typeface="Comic Sans MS" pitchFamily="66" charset="0"/>
              </a:rPr>
              <a:t>Όλη η διδαχθείσα ύλη είναι και εξεταστέα ύλη.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399" y="3505200"/>
            <a:ext cx="1857375" cy="230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623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33400"/>
            <a:ext cx="7848600" cy="1143000"/>
          </a:xfrm>
        </p:spPr>
        <p:txBody>
          <a:bodyPr>
            <a:normAutofit/>
          </a:bodyPr>
          <a:lstStyle/>
          <a:p>
            <a:r>
              <a:rPr lang="el-GR" dirty="0">
                <a:latin typeface="Comic Sans MS" pitchFamily="66" charset="0"/>
              </a:rPr>
              <a:t>Τα παιδιά σας πρέπει να</a:t>
            </a:r>
            <a:r>
              <a:rPr lang="en-US" dirty="0">
                <a:latin typeface="Comic Sans MS" pitchFamily="66" charset="0"/>
              </a:rPr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>
                <a:latin typeface="Comic Sans MS" pitchFamily="66" charset="0"/>
              </a:rPr>
              <a:t>Μελετούν συστηματικά.</a:t>
            </a:r>
          </a:p>
          <a:p>
            <a:endParaRPr lang="el-GR" dirty="0">
              <a:latin typeface="Comic Sans MS" pitchFamily="66" charset="0"/>
            </a:endParaRPr>
          </a:p>
          <a:p>
            <a:r>
              <a:rPr lang="el-GR" dirty="0">
                <a:latin typeface="Comic Sans MS" pitchFamily="66" charset="0"/>
              </a:rPr>
              <a:t>Κάνουν την κατ’ οίκον εργασία τους.</a:t>
            </a:r>
          </a:p>
          <a:p>
            <a:endParaRPr lang="el-GR" dirty="0">
              <a:latin typeface="Comic Sans MS" pitchFamily="66" charset="0"/>
            </a:endParaRPr>
          </a:p>
          <a:p>
            <a:r>
              <a:rPr lang="el-GR" dirty="0">
                <a:latin typeface="Comic Sans MS" pitchFamily="66" charset="0"/>
              </a:rPr>
              <a:t>Φέρνουν το βιβλίο, το τετράδιο τους και τα φυλλάδια τους για </a:t>
            </a:r>
            <a:r>
              <a:rPr lang="el-GR">
                <a:latin typeface="Comic Sans MS" pitchFamily="66" charset="0"/>
              </a:rPr>
              <a:t>την τάξη.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1025" name="Picture 1" descr="C:\Users\USER3\Desktop\school suppli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1524000"/>
            <a:ext cx="2047009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150</TotalTime>
  <Words>215</Words>
  <Application>Microsoft Office PowerPoint</Application>
  <PresentationFormat>On-screen Show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ΓΥΜΝΑΣΙΟ ΑΓΙΟΥ ΝΕΟΦΥΤΟΥ</vt:lpstr>
      <vt:lpstr>Γιατί χρειάζονται τα Μαθηματικά;</vt:lpstr>
      <vt:lpstr>Πώς γίνεται το μάθημα στην τάξη:</vt:lpstr>
      <vt:lpstr>Διδασκαλία Μαθηματικών </vt:lpstr>
      <vt:lpstr>Κατ’ οίκον εργασία</vt:lpstr>
      <vt:lpstr>Αξιολόγηση </vt:lpstr>
      <vt:lpstr> Διαγωνίσματα </vt:lpstr>
      <vt:lpstr>Τελικές εξετάσεις</vt:lpstr>
      <vt:lpstr>Τα παιδιά σας πρέπει να: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ΓΥΜΝΑΣΙΟ ΑΓΙΟΥ ΝΕΟΦΥΤΟΥ</dc:title>
  <dc:creator>USER3</dc:creator>
  <cp:lastModifiedBy>Student</cp:lastModifiedBy>
  <cp:revision>22</cp:revision>
  <dcterms:created xsi:type="dcterms:W3CDTF">2011-11-05T10:00:23Z</dcterms:created>
  <dcterms:modified xsi:type="dcterms:W3CDTF">2017-10-06T05:27:22Z</dcterms:modified>
</cp:coreProperties>
</file>