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15199-71F5-4A00-9A77-3F6561C05BD9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64C02-97DD-4224-A930-5F456FC2B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536F-FF75-4143-A2B9-EAAEABBB2B0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978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536F-FF75-4143-A2B9-EAAEABBB2B0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06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536F-FF75-4143-A2B9-EAAEABBB2B0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39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536F-FF75-4143-A2B9-EAAEABBB2B0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504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D536F-FF75-4143-A2B9-EAAEABBB2B0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6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809568" y="3687057"/>
            <a:ext cx="0" cy="583542"/>
          </a:xfrm>
          <a:prstGeom prst="line">
            <a:avLst/>
          </a:prstGeom>
          <a:noFill/>
          <a:ln w="101600" cap="rnd" cmpd="sng" algn="ctr">
            <a:solidFill>
              <a:srgbClr val="66822D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5" name="Straight Connector 14"/>
          <p:cNvCxnSpPr/>
          <p:nvPr/>
        </p:nvCxnSpPr>
        <p:spPr>
          <a:xfrm>
            <a:off x="809568" y="4841068"/>
            <a:ext cx="0" cy="552376"/>
          </a:xfrm>
          <a:prstGeom prst="line">
            <a:avLst/>
          </a:prstGeom>
          <a:noFill/>
          <a:ln w="101600" cap="rnd" cmpd="sng" algn="ctr">
            <a:solidFill>
              <a:srgbClr val="66822D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6" name="Straight Connector 15"/>
          <p:cNvCxnSpPr/>
          <p:nvPr/>
        </p:nvCxnSpPr>
        <p:spPr>
          <a:xfrm flipH="1">
            <a:off x="809568" y="2714209"/>
            <a:ext cx="5949" cy="700255"/>
          </a:xfrm>
          <a:prstGeom prst="line">
            <a:avLst/>
          </a:prstGeom>
          <a:noFill/>
          <a:ln w="101600" cap="rnd" cmpd="sng" algn="ctr">
            <a:solidFill>
              <a:srgbClr val="66822D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17" name="Rectangle 16"/>
          <p:cNvSpPr/>
          <p:nvPr/>
        </p:nvSpPr>
        <p:spPr>
          <a:xfrm>
            <a:off x="2001368" y="550421"/>
            <a:ext cx="5051383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kern="0" spc="50" dirty="0" smtClean="0">
                <a:ln w="11430"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Δομή</a:t>
            </a:r>
            <a:r>
              <a:rPr kumimoji="0" lang="el-GR" sz="3600" b="1" i="0" u="none" strike="noStrike" kern="0" cap="none" spc="50" normalizeH="0" baseline="0" noProof="0" dirty="0" smtClean="0">
                <a:ln w="11430"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 Black" pitchFamily="34" charset="0"/>
              </a:rPr>
              <a:t> </a:t>
            </a:r>
            <a:r>
              <a:rPr kumimoji="0" lang="el-GR" sz="3600" b="1" i="0" u="none" strike="noStrike" kern="0" cap="none" spc="50" normalizeH="0" baseline="0" noProof="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 Black" pitchFamily="34" charset="0"/>
              </a:rPr>
              <a:t>Παρουσίασης</a:t>
            </a:r>
            <a:endParaRPr kumimoji="0" lang="en-GB" sz="3600" b="1" i="0" u="none" strike="noStrike" kern="0" cap="none" spc="50" normalizeH="0" baseline="0" noProof="0" dirty="0">
              <a:ln w="11430">
                <a:solidFill>
                  <a:schemeClr val="accent3">
                    <a:lumMod val="50000"/>
                  </a:schemeClr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 Black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95536" y="1988840"/>
            <a:ext cx="8352928" cy="1080120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Γνωριμία με το βιβλίο </a:t>
            </a:r>
            <a:r>
              <a:rPr lang="el-GR" sz="2400" b="1" kern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Γεωγραφίας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Α’ Γυμνασίου</a:t>
            </a:r>
            <a:endParaRPr kumimoji="0" lang="en-GB" sz="2400" b="1" i="0" u="none" strike="noStrike" kern="0" cap="none" spc="0" normalizeH="0" baseline="0" noProof="0" dirty="0" smtClean="0">
              <a:ln w="12700">
                <a:solidFill>
                  <a:srgbClr val="006600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26639" y="3441061"/>
            <a:ext cx="8352928" cy="64807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δουλεύουμε μέσα στην τάξη;</a:t>
            </a:r>
            <a:endParaRPr kumimoji="0" lang="en-GB" sz="2400" b="1" i="0" u="none" strike="noStrike" kern="0" cap="none" spc="0" normalizeH="0" baseline="0" noProof="0" dirty="0" smtClean="0">
              <a:ln w="12700">
                <a:solidFill>
                  <a:srgbClr val="006600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9552" y="4369153"/>
            <a:ext cx="8352928" cy="64807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αξιολογούνται οι μαθητές/</a:t>
            </a:r>
            <a:r>
              <a:rPr kumimoji="0" lang="el-GR" sz="2400" b="1" i="0" u="none" strike="noStrike" kern="0" cap="none" spc="0" normalizeH="0" baseline="0" noProof="0" dirty="0" err="1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τριες</a:t>
            </a: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;</a:t>
            </a:r>
            <a:endParaRPr kumimoji="0" lang="en-GB" sz="2400" b="1" i="0" u="none" strike="noStrike" kern="0" cap="none" spc="0" normalizeH="0" baseline="0" noProof="0" dirty="0" smtClean="0">
              <a:ln w="12700">
                <a:solidFill>
                  <a:srgbClr val="006600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32048" y="5413958"/>
            <a:ext cx="8352928" cy="792088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οι γονείς μπορούν να στηρίξουν τα παιδιά στο μάθημα της </a:t>
            </a:r>
            <a:r>
              <a:rPr lang="el-GR" sz="2400" b="1" kern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Γεωγραφίας</a:t>
            </a: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;</a:t>
            </a:r>
            <a:endParaRPr kumimoji="0" lang="en-GB" sz="2400" b="1" i="0" u="none" strike="noStrike" kern="0" cap="none" spc="0" normalizeH="0" baseline="0" noProof="0" dirty="0" smtClean="0">
              <a:ln w="12700">
                <a:solidFill>
                  <a:srgbClr val="006600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67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60648"/>
            <a:ext cx="8229600" cy="5822107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  </a:t>
            </a:r>
            <a:r>
              <a:rPr lang="el-GR" dirty="0" smtClean="0">
                <a:solidFill>
                  <a:srgbClr val="7030A0"/>
                </a:solidFill>
              </a:rPr>
              <a:t>ΒΙΒΛΙΟ ΓΕΩΓΡΑΦΙΑΣ Α΄ ΓΥΜΝΑΣΙΟΥ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7" t="8736" r="42014" b="54975"/>
          <a:stretch/>
        </p:blipFill>
        <p:spPr bwMode="auto">
          <a:xfrm>
            <a:off x="2591780" y="1231772"/>
            <a:ext cx="3726275" cy="529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0" y="23974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δουλεύουμε μέσα στην τάξη;</a:t>
            </a:r>
            <a:endParaRPr kumimoji="0" lang="en-GB" sz="2400" b="1" i="0" u="none" strike="noStrike" kern="0" cap="none" spc="0" normalizeH="0" baseline="0" noProof="0" dirty="0">
              <a:ln w="12700">
                <a:solidFill>
                  <a:srgbClr val="0066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36" y="692696"/>
            <a:ext cx="8532440" cy="5693866"/>
          </a:xfrm>
          <a:prstGeom prst="rect">
            <a:avLst/>
          </a:prstGeom>
          <a:noFill/>
          <a:ln w="19050">
            <a:solidFill>
              <a:schemeClr val="bg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Ρόλος του Εκπαιδευτικού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800" b="1" kern="0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800" b="1" kern="0" dirty="0" smtClean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Ο εκπαιδευτικός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800" b="1" kern="0" dirty="0" smtClean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Οργανώνει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Συντονίζει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Καθοδηγεί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Διατυπώνει </a:t>
            </a:r>
            <a:r>
              <a:rPr lang="el-GR" sz="2800" b="1" kern="0" dirty="0" err="1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αναστοχαστικές</a:t>
            </a: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ερωτήσεις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Δίνει ανατροφοδότηση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b="1" kern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Αξιολογεί (Αρχική-Διαμορφωτική-Τελική Αξιολόγηση).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el-GR" sz="2800" b="1" kern="0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23528" y="1556792"/>
            <a:ext cx="4030663" cy="369332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1. Βιβλίο Δραστηριοτήτων πάντοτε μαζί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23528" y="3789040"/>
            <a:ext cx="4030663" cy="646331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3. Ασκήσεις για το σπίτι- μελέτη φύλλων εργασίας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95536" y="2420888"/>
            <a:ext cx="4032250" cy="92333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2. Εργασία στην τάξη</a:t>
            </a:r>
            <a:r>
              <a:rPr kumimoji="0" lang="el-GR" sz="1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/ </a:t>
            </a: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συνεργασία στην ομάδα /συμπλήρωση φύλλων εργασίας</a:t>
            </a: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323528" y="5013176"/>
            <a:ext cx="4032250" cy="366713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4. Συστηματική μελέτη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748" y="469412"/>
            <a:ext cx="8137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 dirty="0">
                <a:blipFill>
                  <a:blip r:embed="rId3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Τι θέλουμε</a:t>
            </a:r>
            <a:r>
              <a:rPr lang="el-GR" altLang="el-GR" sz="2400" b="1" dirty="0">
                <a:blipFill>
                  <a:blip r:embed="rId3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l-GR" altLang="el-GR" sz="2400" b="1" dirty="0" smtClean="0">
                <a:blipFill>
                  <a:blip r:embed="rId3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για το μάθημα της Γεωγραφίας;</a:t>
            </a:r>
            <a:endParaRPr lang="en-GB" sz="2400" b="1" dirty="0">
              <a:blipFill>
                <a:blip r:embed="rId3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16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otched Right Arrow 16"/>
          <p:cNvSpPr/>
          <p:nvPr/>
        </p:nvSpPr>
        <p:spPr>
          <a:xfrm>
            <a:off x="0" y="1052736"/>
            <a:ext cx="9144000" cy="1512168"/>
          </a:xfrm>
          <a:prstGeom prst="notched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Θετικές στάσεις απέναντι στο σχολείο και προς το μάθημα της </a:t>
            </a:r>
            <a:r>
              <a:rPr lang="el-GR" b="1" kern="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Γεωγραφίας</a:t>
            </a: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Η </a:t>
            </a:r>
            <a:r>
              <a:rPr lang="el-GR" b="1" kern="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Γεωγραφία </a:t>
            </a:r>
            <a:r>
              <a:rPr kumimoji="0" 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είναι ένα μάθημα που σχετίζεται άμεσα με τη ζωή μας</a:t>
            </a:r>
          </a:p>
        </p:txBody>
      </p:sp>
      <p:sp>
        <p:nvSpPr>
          <p:cNvPr id="18" name="Notched Right Arrow 17"/>
          <p:cNvSpPr/>
          <p:nvPr/>
        </p:nvSpPr>
        <p:spPr>
          <a:xfrm>
            <a:off x="0" y="2852936"/>
            <a:ext cx="9144000" cy="1512168"/>
          </a:xfrm>
          <a:prstGeom prst="notchedRightArrow">
            <a:avLst/>
          </a:prstGeom>
          <a:solidFill>
            <a:srgbClr val="C1EC76"/>
          </a:solidFill>
          <a:ln w="19050" cap="rnd" cmpd="sng" algn="ctr">
            <a:solidFill>
              <a:srgbClr val="C1EC76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Έλεγχος συνέπειας των μαθητών στα βιβλία, συμπλήρωσης των φύλλων </a:t>
            </a:r>
            <a:r>
              <a:rPr lang="el-GR" sz="1900" b="1" kern="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εργασίας καθώς και τις </a:t>
            </a:r>
            <a:r>
              <a:rPr kumimoji="0" lang="el-GR" sz="19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ασκήσεις για το σπίτι </a:t>
            </a:r>
          </a:p>
        </p:txBody>
      </p:sp>
      <p:sp>
        <p:nvSpPr>
          <p:cNvPr id="19" name="Notched Right Arrow 18"/>
          <p:cNvSpPr/>
          <p:nvPr/>
        </p:nvSpPr>
        <p:spPr>
          <a:xfrm>
            <a:off x="0" y="4221088"/>
            <a:ext cx="9144000" cy="1512168"/>
          </a:xfrm>
          <a:prstGeom prst="notched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Διευκόλυνση στη διεξαγωγή ομαδικών εργασιών – Project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0" y="23974"/>
            <a:ext cx="9144000" cy="793574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 cap="rnd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οι γονείς μπορούν να στηρίξουν τα παιδιά στο μάθημα της </a:t>
            </a:r>
            <a:r>
              <a:rPr lang="el-GR" sz="2400" b="1" kern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Γεωγραφίας</a:t>
            </a: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;</a:t>
            </a:r>
            <a:endParaRPr kumimoji="0" lang="en-GB" sz="2400" b="1" i="0" u="none" strike="noStrike" kern="0" cap="none" spc="0" normalizeH="0" baseline="0" noProof="0" dirty="0">
              <a:ln w="12700">
                <a:solidFill>
                  <a:srgbClr val="006600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8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687535"/>
              </p:ext>
            </p:extLst>
          </p:nvPr>
        </p:nvGraphicFramePr>
        <p:xfrm>
          <a:off x="755576" y="1628800"/>
          <a:ext cx="7992591" cy="4391991"/>
        </p:xfrm>
        <a:graphic>
          <a:graphicData uri="http://schemas.openxmlformats.org/drawingml/2006/table">
            <a:tbl>
              <a:tblPr firstRow="1" bandRow="1"/>
              <a:tblGrid>
                <a:gridCol w="5440820"/>
                <a:gridCol w="2551771"/>
              </a:tblGrid>
              <a:tr h="8983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400" dirty="0" smtClean="0">
                          <a:solidFill>
                            <a:srgbClr val="000066"/>
                          </a:solidFill>
                        </a:rPr>
                        <a:t>ΔΡΑΣΕΙΣ / ΚΡΙΤΗΡΙΑ</a:t>
                      </a:r>
                      <a:endParaRPr lang="el-GR" sz="24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400" b="1" dirty="0" smtClean="0">
                          <a:solidFill>
                            <a:srgbClr val="7030A0"/>
                          </a:solidFill>
                        </a:rPr>
                        <a:t>ΠΟΣΟΣΤΟ</a:t>
                      </a:r>
                      <a:r>
                        <a:rPr lang="el-GR" sz="24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l-GR" sz="2400" b="1" dirty="0" smtClean="0">
                          <a:solidFill>
                            <a:srgbClr val="7030A0"/>
                          </a:solidFill>
                        </a:rPr>
                        <a:t>(%)</a:t>
                      </a:r>
                      <a:endParaRPr lang="el-GR" sz="2400" b="1" dirty="0">
                        <a:solidFill>
                          <a:srgbClr val="7030A0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7652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l-GR" sz="2000" dirty="0" smtClean="0">
                          <a:solidFill>
                            <a:srgbClr val="000066"/>
                          </a:solidFill>
                        </a:rPr>
                        <a:t>Διαγωνίσματα</a:t>
                      </a:r>
                      <a:r>
                        <a:rPr lang="el-GR" sz="2000" baseline="0" dirty="0" smtClean="0">
                          <a:solidFill>
                            <a:srgbClr val="000066"/>
                          </a:solidFill>
                        </a:rPr>
                        <a:t> (στο μάθημα της ημέρας ή σε ολόκληρη ενότητα)</a:t>
                      </a:r>
                      <a:endParaRPr lang="el-GR" sz="20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000" b="1" dirty="0" smtClean="0">
                          <a:solidFill>
                            <a:srgbClr val="000066"/>
                          </a:solidFill>
                        </a:rPr>
                        <a:t>50</a:t>
                      </a:r>
                      <a:endParaRPr lang="el-GR" sz="20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</a:tr>
              <a:tr h="432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l-GR" sz="2000" dirty="0" smtClean="0">
                          <a:solidFill>
                            <a:srgbClr val="000066"/>
                          </a:solidFill>
                        </a:rPr>
                        <a:t>Δημιουργικές εργασίες </a:t>
                      </a:r>
                      <a:r>
                        <a:rPr lang="en-US" sz="2000" dirty="0" smtClean="0">
                          <a:solidFill>
                            <a:srgbClr val="000066"/>
                          </a:solidFill>
                        </a:rPr>
                        <a:t>-project</a:t>
                      </a:r>
                      <a:endParaRPr lang="el-GR" sz="20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000" b="1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l-GR" sz="20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20000"/>
                      </a:srgbClr>
                    </a:solidFill>
                  </a:tcPr>
                </a:tc>
              </a:tr>
              <a:tr h="7652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l-GR" sz="2000" baseline="0" dirty="0" smtClean="0">
                          <a:solidFill>
                            <a:srgbClr val="000066"/>
                          </a:solidFill>
                        </a:rPr>
                        <a:t>Τετράδιο - Φύλλα Εργασίας</a:t>
                      </a:r>
                      <a:endParaRPr lang="el-GR" sz="20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000" b="1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l-GR" sz="20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</a:tr>
              <a:tr h="7652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l-GR" sz="2000" dirty="0" smtClean="0">
                          <a:solidFill>
                            <a:srgbClr val="000066"/>
                          </a:solidFill>
                        </a:rPr>
                        <a:t>Συμμετοχή στις δραστηριότητες της τάξης</a:t>
                      </a:r>
                      <a:r>
                        <a:rPr lang="el-GR" sz="2000" baseline="0" dirty="0" smtClean="0">
                          <a:solidFill>
                            <a:srgbClr val="000066"/>
                          </a:solidFill>
                        </a:rPr>
                        <a:t> (ολομέλεια – ομάδα)</a:t>
                      </a:r>
                      <a:endParaRPr lang="el-GR" sz="20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l-GR" sz="2000" b="1" dirty="0" smtClean="0">
                          <a:solidFill>
                            <a:srgbClr val="000066"/>
                          </a:solidFill>
                        </a:rPr>
                        <a:t>20</a:t>
                      </a:r>
                      <a:endParaRPr lang="el-GR" sz="20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20000"/>
                      </a:srgbClr>
                    </a:solidFill>
                  </a:tcPr>
                </a:tc>
              </a:tr>
              <a:tr h="7652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l-GR" sz="2000" dirty="0" smtClean="0">
                          <a:solidFill>
                            <a:srgbClr val="000066"/>
                          </a:solidFill>
                        </a:rPr>
                        <a:t>Ενδιαφέρον για το μάθημα – Συγκριτικό πλεονέκτημα</a:t>
                      </a:r>
                      <a:endParaRPr lang="el-GR" sz="2000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l-GR" sz="2000" b="1" dirty="0">
                        <a:solidFill>
                          <a:srgbClr val="000066"/>
                        </a:solidFill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C76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0" y="0"/>
            <a:ext cx="9144000" cy="648072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 smtClean="0">
                <a:ln w="12700">
                  <a:solidFill>
                    <a:srgbClr val="006600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+mn-cs"/>
              </a:rPr>
              <a:t>Πώς αξιολογούνται οι μαθητές / μαθήτριες;</a:t>
            </a:r>
            <a:endParaRPr kumimoji="0" lang="en-GB" sz="2400" b="1" i="0" u="none" strike="noStrike" kern="0" cap="none" spc="0" normalizeH="0" baseline="0" noProof="0" dirty="0">
              <a:ln w="12700">
                <a:solidFill>
                  <a:srgbClr val="006600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29" y="836712"/>
            <a:ext cx="9150795" cy="52322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0" cap="none" spc="0" normalizeH="0" baseline="0" noProof="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Αξιολόγηση μαθητή</a:t>
            </a:r>
            <a:endParaRPr kumimoji="0" lang="el-GR" sz="2800" b="1" i="0" u="none" strike="noStrike" kern="0" cap="none" spc="0" normalizeH="0" baseline="0" noProof="0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0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226</Words>
  <Application>Microsoft Office PowerPoint</Application>
  <PresentationFormat>On-screen Show (4:3)</PresentationFormat>
  <Paragraphs>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Verdana</vt:lpstr>
      <vt:lpstr>Wingdings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Georgia</dc:creator>
  <cp:lastModifiedBy>Student</cp:lastModifiedBy>
  <cp:revision>11</cp:revision>
  <dcterms:created xsi:type="dcterms:W3CDTF">2016-10-10T18:52:47Z</dcterms:created>
  <dcterms:modified xsi:type="dcterms:W3CDTF">2017-10-18T08:38:38Z</dcterms:modified>
</cp:coreProperties>
</file>