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3"/>
  </p:notesMasterIdLst>
  <p:sldIdLst>
    <p:sldId id="260" r:id="rId2"/>
    <p:sldId id="257" r:id="rId3"/>
    <p:sldId id="258" r:id="rId4"/>
    <p:sldId id="268" r:id="rId5"/>
    <p:sldId id="269" r:id="rId6"/>
    <p:sldId id="262" r:id="rId7"/>
    <p:sldId id="261" r:id="rId8"/>
    <p:sldId id="264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10479-1725-48FF-AF26-A4BBE6E8E25F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AE6A-BCCB-4CEF-9C2A-953DEB983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1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536F-FF75-4143-A2B9-EAAEABBB2B0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0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34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8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02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7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7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7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4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4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9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8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4C1C-4356-4C90-8256-142B0393CA23}" type="datetimeFigureOut">
              <a:rPr lang="en-GB" smtClean="0"/>
              <a:t>17/Oct/2017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BE3898-0E42-411C-90BF-FC5F7BBBB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013225770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30"/>
            <a:ext cx="535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sb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0"/>
            <a:ext cx="534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0" y="2276475"/>
            <a:ext cx="9180512" cy="2305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847850" y="2924176"/>
            <a:ext cx="8675688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Βιολογία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 </a:t>
            </a:r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Α’ Γυμνασίου</a:t>
            </a:r>
          </a:p>
        </p:txBody>
      </p:sp>
    </p:spTree>
    <p:extLst>
      <p:ext uri="{BB962C8B-B14F-4D97-AF65-F5344CB8AC3E}">
        <p14:creationId xmlns:p14="http://schemas.microsoft.com/office/powerpoint/2010/main" val="41464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1115" y="191399"/>
            <a:ext cx="9144000" cy="793574"/>
          </a:xfrm>
          <a:prstGeom prst="roundRect">
            <a:avLst>
              <a:gd name="adj" fmla="val 50000"/>
            </a:avLst>
          </a:prstGeom>
          <a:solidFill>
            <a:srgbClr val="C1EC76"/>
          </a:solidFill>
          <a:ln w="19050" cap="rnd" cmpd="sng" algn="ctr">
            <a:solidFill>
              <a:srgbClr val="0066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l-GR" sz="2400" b="1" kern="0" dirty="0">
                <a:ln w="12700">
                  <a:solidFill>
                    <a:srgbClr val="006600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Πώς οι γονείς μπορούν να στηρίξουν τα παιδιά στο μάθημα της Βιολογίας;</a:t>
            </a:r>
            <a:endParaRPr lang="en-GB" sz="2400" b="1" kern="0" dirty="0">
              <a:ln w="12700">
                <a:solidFill>
                  <a:srgbClr val="006600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5" y="1490863"/>
            <a:ext cx="8804120" cy="1072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5" y="3068786"/>
            <a:ext cx="8804120" cy="9623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5" y="4601372"/>
            <a:ext cx="8804120" cy="85927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09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973" y="629923"/>
            <a:ext cx="8512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Ας συνεργαστούμε ... για να πετύχουμε</a:t>
            </a:r>
            <a:endParaRPr lang="en-GB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Image result for σασ ευχαριστώ πολ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378040"/>
            <a:ext cx="8113688" cy="547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72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78" y="4664568"/>
            <a:ext cx="10477568" cy="80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214" y="488255"/>
            <a:ext cx="9324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/>
              </a:rPr>
              <a:t>Γνωριμία με το βιβλίο Βιολογίας Α’ Γυμνασίου</a:t>
            </a:r>
            <a:endParaRPr lang="en-GB" sz="28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3097"/>
            <a:ext cx="8615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l-GR" sz="2400" b="1" kern="0" dirty="0">
                <a:ln/>
                <a:solidFill>
                  <a:srgbClr val="002060"/>
                </a:solidFill>
              </a:rPr>
              <a:t>Ενότητα 1: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Ζώντας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στην εποχή της Βιολογίας</a:t>
            </a:r>
            <a:endParaRPr lang="en-US" sz="2400" b="1" kern="0" dirty="0">
              <a:ln/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293" y="2231718"/>
            <a:ext cx="8384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l-GR" sz="2400" b="1" kern="0" dirty="0">
                <a:ln/>
                <a:solidFill>
                  <a:srgbClr val="002060"/>
                </a:solidFill>
              </a:rPr>
              <a:t>Ενότητα 2: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Ταξινομώντας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τους ζωντανούς οργανισμούς του πλανήτη μας</a:t>
            </a:r>
            <a:endParaRPr lang="en-US" sz="2400" b="1" kern="0" dirty="0">
              <a:ln/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14" y="3165005"/>
            <a:ext cx="9897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l-GR" sz="2400" b="1" kern="0" dirty="0">
                <a:ln/>
                <a:solidFill>
                  <a:srgbClr val="002060"/>
                </a:solidFill>
              </a:rPr>
              <a:t>Ενότητα 3: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Ανακαλύπτοντας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την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οργάνωση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των ζωντανών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    οργανισμών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Οργάνωση του ανθρώπινου σώματος</a:t>
            </a:r>
            <a:endParaRPr lang="en-US" sz="2400" b="1" kern="0" dirty="0">
              <a:ln/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48180"/>
            <a:ext cx="804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400" b="1" dirty="0" smtClean="0">
                <a:ln/>
                <a:solidFill>
                  <a:srgbClr val="002060"/>
                </a:solidFill>
              </a:rPr>
              <a:t>Ενότητα 4: Ερευνώντας τη φωτοσύνθεση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670" y="4800746"/>
            <a:ext cx="8583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l-GR" sz="2400" b="1" kern="0" dirty="0">
                <a:ln/>
                <a:solidFill>
                  <a:srgbClr val="002060"/>
                </a:solidFill>
              </a:rPr>
              <a:t>Ενότητα 5: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Μελετώντας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τις τροφικές σχέσεις μεταξύ των ζωντανών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οργανισμών-</a:t>
            </a:r>
            <a:r>
              <a:rPr lang="el-GR" sz="2400" b="1" kern="0" dirty="0" smtClean="0">
                <a:ln/>
                <a:solidFill>
                  <a:srgbClr val="00B050"/>
                </a:solidFill>
              </a:rPr>
              <a:t>Οικολογία</a:t>
            </a:r>
            <a:endParaRPr lang="en-US" sz="2400" b="1" kern="0" dirty="0">
              <a:ln/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253" y="5822644"/>
            <a:ext cx="749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l-GR" sz="2400" b="1" kern="0" dirty="0">
                <a:ln/>
                <a:solidFill>
                  <a:srgbClr val="002060"/>
                </a:solidFill>
              </a:rPr>
              <a:t>Ενότητα 6: </a:t>
            </a:r>
            <a:r>
              <a:rPr lang="el-GR" sz="2400" b="1" kern="0" dirty="0" smtClean="0">
                <a:ln/>
                <a:solidFill>
                  <a:srgbClr val="002060"/>
                </a:solidFill>
              </a:rPr>
              <a:t>Δημιουργώντας </a:t>
            </a:r>
            <a:r>
              <a:rPr lang="el-GR" sz="2400" b="1" kern="0" dirty="0">
                <a:ln/>
                <a:solidFill>
                  <a:srgbClr val="002060"/>
                </a:solidFill>
              </a:rPr>
              <a:t>απογόνους</a:t>
            </a:r>
            <a:endParaRPr lang="en-US" sz="2400" b="1" kern="0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021"/>
            <a:ext cx="3485880" cy="3457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2" y="3400022"/>
            <a:ext cx="3357093" cy="3676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424" y="0"/>
            <a:ext cx="4404576" cy="3400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880" y="3342064"/>
            <a:ext cx="3485880" cy="3457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880" y="0"/>
            <a:ext cx="4301544" cy="3400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8" y="0"/>
            <a:ext cx="3404312" cy="3400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0" y="3400020"/>
            <a:ext cx="2030572" cy="34000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9093" y="0"/>
            <a:ext cx="3065172" cy="33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μικρόκοσμο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1334" y="3007213"/>
            <a:ext cx="1946855" cy="3348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φυτά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5513" y="3400021"/>
            <a:ext cx="1390918" cy="33485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ζώα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1422" y="6381475"/>
            <a:ext cx="3065172" cy="33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αναπαραγωγή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02332" y="5753635"/>
            <a:ext cx="3372124" cy="3348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Ανθρώπινο οργανισμό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7424" y="3036195"/>
            <a:ext cx="3065172" cy="33485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περιβάλλον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19" y="27100"/>
            <a:ext cx="4171681" cy="354909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5205" y="27100"/>
            <a:ext cx="9144000" cy="648072"/>
          </a:xfrm>
          <a:prstGeom prst="roundRect">
            <a:avLst>
              <a:gd name="adj" fmla="val 50000"/>
            </a:avLst>
          </a:prstGeom>
          <a:solidFill>
            <a:srgbClr val="C1EC76"/>
          </a:solidFill>
          <a:ln w="19050" cap="rnd" cmpd="sng" algn="ctr">
            <a:solidFill>
              <a:srgbClr val="0066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l-GR" sz="2400" b="1" kern="0" dirty="0">
                <a:ln w="12700">
                  <a:solidFill>
                    <a:srgbClr val="006600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Πώς δουλεύουμε μέσα στην τάξη;</a:t>
            </a:r>
            <a:endParaRPr lang="en-GB" sz="2400" b="1" kern="0" dirty="0">
              <a:ln w="12700">
                <a:solidFill>
                  <a:srgbClr val="006600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575"/>
            <a:ext cx="3289479" cy="308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03" y="816840"/>
            <a:ext cx="4730839" cy="4300763"/>
          </a:xfrm>
          <a:prstGeom prst="rect">
            <a:avLst/>
          </a:prstGeom>
        </p:spPr>
      </p:pic>
      <p:pic>
        <p:nvPicPr>
          <p:cNvPr id="8" name="Picture 2" descr="Image result for ΠΕΙΡΑΜ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9" y="3670478"/>
            <a:ext cx="3600141" cy="31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81" y="3576198"/>
            <a:ext cx="4029948" cy="3281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2308" y="0"/>
            <a:ext cx="3510953" cy="95410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800" b="1" kern="0" dirty="0" err="1">
                <a:ln w="12700">
                  <a:solidFill>
                    <a:srgbClr val="66822D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Ομαδοσυνεργατική</a:t>
            </a:r>
            <a:r>
              <a:rPr lang="el-GR" sz="2800" b="1" kern="0" dirty="0">
                <a:ln w="12700">
                  <a:solidFill>
                    <a:srgbClr val="66822D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μάθηση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7418" y="5028438"/>
            <a:ext cx="3931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>
                <a:solidFill>
                  <a:srgbClr val="FF0000"/>
                </a:solidFill>
              </a:rPr>
              <a:t>βιωματικές μεθόδους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226" y="3712524"/>
            <a:ext cx="2706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u="sng" dirty="0" smtClean="0">
                <a:solidFill>
                  <a:srgbClr val="FF0000"/>
                </a:solidFill>
              </a:rPr>
              <a:t>με </a:t>
            </a:r>
            <a:r>
              <a:rPr lang="el-GR" sz="3200" b="1" u="sng" dirty="0">
                <a:solidFill>
                  <a:srgbClr val="FF0000"/>
                </a:solidFill>
              </a:rPr>
              <a:t>πειράματα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419" y="702272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Ατομική μάθηση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8627" y="6198289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u="sng" dirty="0">
                <a:solidFill>
                  <a:srgbClr val="FF0000"/>
                </a:solidFill>
              </a:rPr>
              <a:t>χρήση μικροσκοπίων </a:t>
            </a:r>
          </a:p>
        </p:txBody>
      </p:sp>
    </p:spTree>
    <p:extLst>
      <p:ext uri="{BB962C8B-B14F-4D97-AF65-F5344CB8AC3E}">
        <p14:creationId xmlns:p14="http://schemas.microsoft.com/office/powerpoint/2010/main" val="21880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1599" y="1441292"/>
            <a:ext cx="6449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Η προσέγγιση των θεμάτων αυτών γίνεται: 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905814" y="513371"/>
            <a:ext cx="9144000" cy="648072"/>
          </a:xfrm>
          <a:prstGeom prst="roundRect">
            <a:avLst>
              <a:gd name="adj" fmla="val 50000"/>
            </a:avLst>
          </a:prstGeom>
          <a:solidFill>
            <a:srgbClr val="C1EC76"/>
          </a:solidFill>
          <a:ln w="19050" cap="rnd" cmpd="sng" algn="ctr">
            <a:solidFill>
              <a:srgbClr val="0066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l-GR" sz="2400" b="1" kern="0" dirty="0">
                <a:ln w="12700">
                  <a:solidFill>
                    <a:srgbClr val="006600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Πώς δουλεύουμε μέσα στην τάξη;</a:t>
            </a:r>
            <a:endParaRPr lang="en-GB" sz="2400" b="1" kern="0" dirty="0">
              <a:ln w="12700">
                <a:solidFill>
                  <a:srgbClr val="006600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6161" y="25431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+mj-lt"/>
              </a:rPr>
              <a:t>Με την εφαρμογή της επιστημονικής μεθόδου – τα πειράματα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8556" y="3452250"/>
            <a:ext cx="7088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</a:rPr>
              <a:t>Με </a:t>
            </a:r>
            <a:r>
              <a:rPr lang="el-GR" sz="2400" b="1" u="sng" dirty="0" smtClean="0">
                <a:solidFill>
                  <a:srgbClr val="002060"/>
                </a:solidFill>
              </a:rPr>
              <a:t>συμμετοχικές</a:t>
            </a:r>
            <a:r>
              <a:rPr lang="el-GR" sz="2400" b="1" dirty="0" smtClean="0">
                <a:solidFill>
                  <a:srgbClr val="002060"/>
                </a:solidFill>
              </a:rPr>
              <a:t> και </a:t>
            </a:r>
            <a:r>
              <a:rPr lang="el-GR" sz="2400" b="1" u="sng" dirty="0" smtClean="0">
                <a:solidFill>
                  <a:srgbClr val="002060"/>
                </a:solidFill>
              </a:rPr>
              <a:t>βιωματικές μεθόδους</a:t>
            </a:r>
            <a:r>
              <a:rPr lang="el-GR" sz="2400" b="1" dirty="0" smtClean="0">
                <a:solidFill>
                  <a:srgbClr val="002060"/>
                </a:solidFill>
              </a:rPr>
              <a:t>, οι οποίες προωθούν την </a:t>
            </a:r>
            <a:r>
              <a:rPr lang="el-GR" sz="2400" b="1" u="sng" dirty="0" err="1" smtClean="0">
                <a:solidFill>
                  <a:srgbClr val="002060"/>
                </a:solidFill>
              </a:rPr>
              <a:t>ανακαλυπτική</a:t>
            </a:r>
            <a:r>
              <a:rPr lang="el-GR" sz="2400" b="1" dirty="0" smtClean="0">
                <a:solidFill>
                  <a:srgbClr val="002060"/>
                </a:solidFill>
              </a:rPr>
              <a:t> μάθηση και καλλιεργούν ικανότητες, δεξιότητες και στάσεις ζωής</a:t>
            </a:r>
            <a:r>
              <a:rPr lang="el-GR" sz="2400" dirty="0" smtClean="0"/>
              <a:t>.</a:t>
            </a:r>
            <a:endParaRPr lang="en-GB" sz="2400" dirty="0"/>
          </a:p>
        </p:txBody>
      </p:sp>
      <p:pic>
        <p:nvPicPr>
          <p:cNvPr id="7" name="Picture 6" descr="dask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" y="272035"/>
            <a:ext cx="2418356" cy="17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6161" y="49956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+mj-lt"/>
              </a:rPr>
              <a:t>Με την </a:t>
            </a:r>
            <a:r>
              <a:rPr lang="el-GR" sz="2400" b="1" dirty="0" err="1" smtClean="0">
                <a:solidFill>
                  <a:srgbClr val="002060"/>
                </a:solidFill>
                <a:latin typeface="+mj-lt"/>
              </a:rPr>
              <a:t>προβληματοκεντρική</a:t>
            </a:r>
            <a:r>
              <a:rPr lang="el-GR" sz="2400" b="1" dirty="0" smtClean="0">
                <a:solidFill>
                  <a:srgbClr val="002060"/>
                </a:solidFill>
                <a:latin typeface="+mj-lt"/>
              </a:rPr>
              <a:t> προσέγγιση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+mj-lt"/>
              </a:rPr>
              <a:t>Τη χρήση μικροσκοπίων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Image result for ΠΕΙΡΑ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92" y="4301474"/>
            <a:ext cx="3333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591844" y="1961425"/>
            <a:ext cx="8532440" cy="52322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800" b="1" kern="0" dirty="0" err="1">
                <a:ln w="12700">
                  <a:solidFill>
                    <a:srgbClr val="66822D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Ομαδοσυνεργατική</a:t>
            </a:r>
            <a:r>
              <a:rPr lang="el-GR" sz="2800" b="1" kern="0" dirty="0">
                <a:ln w="12700">
                  <a:solidFill>
                    <a:srgbClr val="66822D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μάθηση</a:t>
            </a:r>
          </a:p>
        </p:txBody>
      </p:sp>
      <p:pic>
        <p:nvPicPr>
          <p:cNvPr id="1028" name="Picture 4" descr="Image result for ΕΠΙΣΤΗΜΟΝΙΚΗ ΜΕΘΟΔΟ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18" y="1161444"/>
            <a:ext cx="3359994" cy="31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0659" y="384582"/>
            <a:ext cx="9144000" cy="648072"/>
          </a:xfrm>
          <a:prstGeom prst="roundRect">
            <a:avLst>
              <a:gd name="adj" fmla="val 50000"/>
            </a:avLst>
          </a:prstGeom>
          <a:solidFill>
            <a:srgbClr val="C1EC76"/>
          </a:solidFill>
          <a:ln w="19050" cap="rnd" cmpd="sng" algn="ctr">
            <a:solidFill>
              <a:srgbClr val="0066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l-GR" sz="2400" b="1" kern="0" dirty="0">
                <a:ln w="12700">
                  <a:solidFill>
                    <a:srgbClr val="006600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Πώς δουλεύουμε μέσα στην τάξη;</a:t>
            </a:r>
            <a:endParaRPr lang="en-GB" sz="2400" b="1" kern="0" dirty="0">
              <a:ln w="12700">
                <a:solidFill>
                  <a:srgbClr val="006600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283" y="1149915"/>
            <a:ext cx="6323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Μαθησιακές επιδιώξεις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8500" y="1179442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Στόχοι μαθήματος</a:t>
            </a:r>
            <a:endParaRPr lang="de-D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577" y="183053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u="sng" dirty="0" smtClean="0">
                <a:solidFill>
                  <a:srgbClr val="0000FF"/>
                </a:solidFill>
                <a:latin typeface="Comic Sans MS" pitchFamily="66" charset="0"/>
              </a:rPr>
              <a:t>Γνωστικοί</a:t>
            </a:r>
            <a:endParaRPr lang="de-DE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3534" y="2449592"/>
            <a:ext cx="78043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u="sng" dirty="0" smtClean="0">
                <a:solidFill>
                  <a:srgbClr val="0000FF"/>
                </a:solidFill>
                <a:latin typeface="+mj-lt"/>
              </a:rPr>
              <a:t>Καλλιέργεια στάσεων και συμπεριφορών</a:t>
            </a:r>
            <a:r>
              <a:rPr lang="el-GR" sz="2400" b="1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0000FF"/>
                </a:solidFill>
                <a:latin typeface="+mj-lt"/>
              </a:rPr>
              <a:t>(σεβασμός στη διαφορετικότητα, ενδυνάμωση της βιοηθικής ευαισθητοποίησης, της αγωγής υγείας και της περιβαλλοντικής αγωγής) </a:t>
            </a:r>
            <a:r>
              <a:rPr lang="el-GR" sz="2400" b="1" u="sng" dirty="0" smtClean="0">
                <a:solidFill>
                  <a:srgbClr val="0000FF"/>
                </a:solidFill>
                <a:latin typeface="+mj-lt"/>
              </a:rPr>
              <a:t>που απαιτούνται για τον πολίτη του 21</a:t>
            </a:r>
            <a:r>
              <a:rPr lang="el-GR" sz="2400" b="1" u="sng" baseline="30000" dirty="0" smtClean="0">
                <a:solidFill>
                  <a:srgbClr val="0000FF"/>
                </a:solidFill>
                <a:latin typeface="+mj-lt"/>
              </a:rPr>
              <a:t>ου</a:t>
            </a:r>
            <a:r>
              <a:rPr lang="el-GR" sz="2400" b="1" u="sng" dirty="0" smtClean="0">
                <a:solidFill>
                  <a:srgbClr val="0000FF"/>
                </a:solidFill>
                <a:latin typeface="+mj-lt"/>
              </a:rPr>
              <a:t> αιώνα.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u="sng" dirty="0" smtClean="0">
                <a:solidFill>
                  <a:srgbClr val="0000FF"/>
                </a:solidFill>
                <a:latin typeface="Comic Sans MS" pitchFamily="66" charset="0"/>
              </a:rPr>
              <a:t>Συνεργατική μάθηση</a:t>
            </a:r>
            <a:endParaRPr lang="de-DE" sz="2400" b="1" u="sng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de-DE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00347" y="5175553"/>
            <a:ext cx="7804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l-GR" sz="2400" b="1" u="sng" dirty="0" err="1" smtClean="0">
                <a:solidFill>
                  <a:srgbClr val="0000FF"/>
                </a:solidFill>
                <a:latin typeface="+mj-lt"/>
              </a:rPr>
              <a:t>Μετα</a:t>
            </a:r>
            <a:r>
              <a:rPr lang="el-GR" sz="2400" b="1" u="sng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l-GR" sz="2400" b="1" u="sng" dirty="0" err="1" smtClean="0">
                <a:solidFill>
                  <a:srgbClr val="0000FF"/>
                </a:solidFill>
                <a:latin typeface="+mj-lt"/>
              </a:rPr>
              <a:t>μεταγνωστικοί</a:t>
            </a:r>
            <a:r>
              <a:rPr lang="el-GR" sz="2400" b="1" dirty="0" smtClean="0">
                <a:solidFill>
                  <a:srgbClr val="0000FF"/>
                </a:solidFill>
                <a:latin typeface="+mj-lt"/>
              </a:rPr>
              <a:t> :  Μαθαίνω πώς να μαθαίνω</a:t>
            </a:r>
            <a:endParaRPr lang="de-DE" sz="2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ομαδική εργασ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1252711"/>
            <a:ext cx="423612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0659" y="384582"/>
            <a:ext cx="9144000" cy="648072"/>
          </a:xfrm>
          <a:prstGeom prst="roundRect">
            <a:avLst>
              <a:gd name="adj" fmla="val 50000"/>
            </a:avLst>
          </a:prstGeom>
          <a:solidFill>
            <a:srgbClr val="C1EC76"/>
          </a:solidFill>
          <a:ln w="19050" cap="rnd" cmpd="sng" algn="ctr">
            <a:solidFill>
              <a:srgbClr val="0066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l-GR" sz="2400" b="1" kern="0" dirty="0">
                <a:ln w="12700">
                  <a:solidFill>
                    <a:srgbClr val="006600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Πώς δουλεύουμε μέσα στην τάξη;</a:t>
            </a:r>
            <a:endParaRPr lang="en-GB" sz="2400" b="1" kern="0" dirty="0">
              <a:ln w="12700">
                <a:solidFill>
                  <a:srgbClr val="006600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7301" y="1252711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 smtClean="0">
                <a:solidFill>
                  <a:srgbClr val="00B050"/>
                </a:solidFill>
                <a:latin typeface="+mj-lt"/>
              </a:rPr>
              <a:t>Δουλεύουμε σε ομάδες</a:t>
            </a:r>
            <a:endParaRPr lang="el-GR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9631" y="1864507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B050"/>
                </a:solidFill>
                <a:latin typeface="+mj-lt"/>
              </a:rPr>
              <a:t>Πρώτα εξατομικευμένη εργασία</a:t>
            </a:r>
            <a:endParaRPr lang="el-GR" sz="24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052" name="Picture 4" descr="Image result for μαθητήσ στη ταξ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53" y="1252711"/>
            <a:ext cx="2815057" cy="19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9631" y="2554230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Ακολουθεί εργασία στις ομάδες</a:t>
            </a:r>
            <a:endParaRPr lang="el-GR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7301" y="3191076"/>
            <a:ext cx="5293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u="sng" dirty="0" smtClean="0">
                <a:solidFill>
                  <a:srgbClr val="002060"/>
                </a:solidFill>
                <a:latin typeface="Comic Sans MS" pitchFamily="66" charset="0"/>
              </a:rPr>
              <a:t>Καλλιέργεια δεξιότητας συνεργασίας</a:t>
            </a:r>
            <a:endParaRPr lang="el-GR" sz="24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59" y="4150508"/>
            <a:ext cx="807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0000FF"/>
                </a:solidFill>
                <a:latin typeface="Comic Sans MS" pitchFamily="66" charset="0"/>
              </a:rPr>
              <a:t>Μαθαίνω να ψάχνω αντί να παίρνω έτοιμες απαντήσεις</a:t>
            </a:r>
          </a:p>
        </p:txBody>
      </p:sp>
      <p:pic>
        <p:nvPicPr>
          <p:cNvPr id="2054" name="Picture 6" descr="mobile-learning-tech-online-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89" y="4612173"/>
            <a:ext cx="3407133" cy="23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77" y="64394"/>
            <a:ext cx="9486900" cy="66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</TotalTime>
  <Words>239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Stathoulla</dc:creator>
  <cp:lastModifiedBy>Stathoulla</cp:lastModifiedBy>
  <cp:revision>38</cp:revision>
  <dcterms:created xsi:type="dcterms:W3CDTF">2016-10-11T14:47:52Z</dcterms:created>
  <dcterms:modified xsi:type="dcterms:W3CDTF">2017-10-17T18:55:16Z</dcterms:modified>
</cp:coreProperties>
</file>