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0000" autoAdjust="0"/>
  </p:normalViewPr>
  <p:slideViewPr>
    <p:cSldViewPr>
      <p:cViewPr varScale="1">
        <p:scale>
          <a:sx n="66" d="100"/>
          <a:sy n="66" d="100"/>
        </p:scale>
        <p:origin x="-127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433904D-29B2-4C44-849A-146DC5F18BE7}" type="datetimeFigureOut">
              <a:rPr lang="en-US"/>
              <a:pPr>
                <a:defRPr/>
              </a:pPr>
              <a:t>10/11/2016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7CB5342-7C6C-4191-B796-67F4EE5CA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D05D4-62B2-4449-BA96-70519F3EAACB}" type="datetimeFigureOut">
              <a:rPr lang="en-US"/>
              <a:pPr>
                <a:defRPr/>
              </a:pPr>
              <a:t>10/11/2016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C052C-F171-4486-96EA-D82CD93C7D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9DF04-A10B-40DB-AE16-55C52E6C663C}" type="datetimeFigureOut">
              <a:rPr lang="en-US"/>
              <a:pPr>
                <a:defRPr/>
              </a:pPr>
              <a:t>10/11/2016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FCE48-391B-440A-B10F-51B689FAC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8BE1C-CC86-45BB-AE1D-2F176A0E925F}" type="datetimeFigureOut">
              <a:rPr lang="en-US"/>
              <a:pPr>
                <a:defRPr/>
              </a:pPr>
              <a:t>10/11/2016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38A51-119D-4064-BC42-536A6A6F39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55E3D3-1C47-42DF-A254-CDE919C3B368}" type="datetimeFigureOut">
              <a:rPr lang="en-US"/>
              <a:pPr>
                <a:defRPr/>
              </a:pPr>
              <a:t>10/11/2016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90F605-EF80-4FA6-BC0C-070F62A29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8B808C-2BC5-4A43-BD93-88B2A40E26B3}" type="datetimeFigureOut">
              <a:rPr lang="en-US"/>
              <a:pPr>
                <a:defRPr/>
              </a:pPr>
              <a:t>10/11/2016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35ACD1-19DC-4EB4-AEC9-59DBD7E8E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36750C-18C1-43C0-A7C8-672D2C7A66C8}" type="datetimeFigureOut">
              <a:rPr lang="en-US"/>
              <a:pPr>
                <a:defRPr/>
              </a:pPr>
              <a:t>10/11/2016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78B75A-0823-44BC-B717-BE5FD78BF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E2C6F3-C676-4939-AD4F-99EDE7094DF4}" type="datetimeFigureOut">
              <a:rPr lang="en-US"/>
              <a:pPr>
                <a:defRPr/>
              </a:pPr>
              <a:t>10/11/2016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40B888-42F8-430C-9177-A78A9335A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18152-2C7A-4766-8FDD-4A4EF9A5ED00}" type="datetimeFigureOut">
              <a:rPr lang="en-US"/>
              <a:pPr>
                <a:defRPr/>
              </a:pPr>
              <a:t>10/11/2016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00C92-8454-474B-922A-6A4273BE5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5055D7-D315-4CC7-90EB-356C922E1C74}" type="datetimeFigureOut">
              <a:rPr lang="en-US"/>
              <a:pPr>
                <a:defRPr/>
              </a:pPr>
              <a:t>10/11/2016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45043B-9D1B-44DA-A2D5-7C91F56E54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CE6D6D5-B3C6-4C91-8AFC-3C436216DF51}" type="datetimeFigureOut">
              <a:rPr lang="en-US"/>
              <a:pPr>
                <a:defRPr/>
              </a:pPr>
              <a:t>10/11/2016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3F6838B-14D8-40C4-9D9E-68235BDF0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90FF481-E365-4671-BF90-4CEC7467014E}" type="datetimeFigureOut">
              <a:rPr lang="en-US"/>
              <a:pPr>
                <a:defRPr/>
              </a:pPr>
              <a:t>10/11/2016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D63C61A-036D-44BA-9898-50DCB539BC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4" r:id="rId4"/>
    <p:sldLayoutId id="2147483675" r:id="rId5"/>
    <p:sldLayoutId id="2147483676" r:id="rId6"/>
    <p:sldLayoutId id="2147483670" r:id="rId7"/>
    <p:sldLayoutId id="2147483677" r:id="rId8"/>
    <p:sldLayoutId id="2147483678" r:id="rId9"/>
    <p:sldLayoutId id="2147483669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.eg/url?sa=i&amp;rct=j&amp;q=&amp;esrc=s&amp;source=images&amp;cd=&amp;cad=rja&amp;uact=8&amp;ved=0ahUKEwiNo_n1v9PPAhXEuhoKHYo1A-EQjRwIBw&amp;url=http%3A%2F%2Fwww.cambridge.org%2Fgb%2Fcambridgeenglish%2Fcatalog%2Fsecondary%2Feyes-open%2Feyes-open-level-1-students-book-online-workbook-and-online-practice&amp;bvm=bv.135475266,d.d2s&amp;psig=AFQjCNFPloqJahsaFRPsI0OKYRNWwVOIhA&amp;ust=147630098623733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8001000" cy="1829761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ΠΑΡΟΥΣΙΑΣΗ ΜΑΘΗΜΑΤΟΣ ΑΓΓΛΙΚΗΣ ΓΛΩΣΣΑΣ</a:t>
            </a:r>
            <a:endParaRPr lang="en-US" dirty="0"/>
          </a:p>
        </p:txBody>
      </p:sp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0" y="4419600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b="1">
                <a:latin typeface="Lucida Sans Unicode" pitchFamily="34" charset="0"/>
              </a:rPr>
              <a:t>Η ΓΝΩΣΗ  ΤΗΣ ΞΕΝΗΣ ΓΛΩΣΣΑΣ...ΑΝΑΛΛΟΙΩΤΗ ΠΕΡΙΟΥΣΙΑ  ΓΙΑ ΤΑ ΠΑΙΔΙΑ ΜΑΣ!!</a:t>
            </a:r>
            <a:endParaRPr lang="en-US" b="1">
              <a:latin typeface="Lucida Sans Unicode" pitchFamily="34" charset="0"/>
            </a:endParaRPr>
          </a:p>
        </p:txBody>
      </p:sp>
      <p:pic>
        <p:nvPicPr>
          <p:cNvPr id="14339" name="Picture 4" descr="around-the-world-clip-art-840x34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05000"/>
            <a:ext cx="4368950" cy="239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5181600" y="2438400"/>
            <a:ext cx="3505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 smtClean="0">
                <a:latin typeface="Lucida Sans Unicode" pitchFamily="34" charset="0"/>
              </a:rPr>
              <a:t>H </a:t>
            </a:r>
            <a:r>
              <a:rPr lang="el-GR" dirty="0" smtClean="0">
                <a:latin typeface="Lucida Sans Unicode" pitchFamily="34" charset="0"/>
              </a:rPr>
              <a:t>ΚΑΘΗΓΗΤΡΙ</a:t>
            </a:r>
            <a:r>
              <a:rPr lang="en-GB" dirty="0" smtClean="0">
                <a:latin typeface="Lucida Sans Unicode" pitchFamily="34" charset="0"/>
              </a:rPr>
              <a:t>A</a:t>
            </a:r>
            <a:r>
              <a:rPr lang="el-GR" dirty="0" smtClean="0">
                <a:latin typeface="Lucida Sans Unicode" pitchFamily="34" charset="0"/>
              </a:rPr>
              <a:t>:</a:t>
            </a:r>
            <a:endParaRPr lang="el-GR" dirty="0">
              <a:latin typeface="Lucida Sans Unicode" pitchFamily="34" charset="0"/>
            </a:endParaRPr>
          </a:p>
          <a:p>
            <a:r>
              <a:rPr lang="el-GR" dirty="0">
                <a:latin typeface="Lucida Sans Unicode" pitchFamily="34" charset="0"/>
              </a:rPr>
              <a:t>Καλλιόπη </a:t>
            </a:r>
            <a:r>
              <a:rPr lang="el-GR" dirty="0" smtClean="0">
                <a:latin typeface="Lucida Sans Unicode" pitchFamily="34" charset="0"/>
              </a:rPr>
              <a:t>Κρασίδου</a:t>
            </a:r>
            <a:endParaRPr lang="en-GB" dirty="0" smtClean="0">
              <a:latin typeface="Lucida Sans Unicode" pitchFamily="34" charset="0"/>
            </a:endParaRPr>
          </a:p>
          <a:p>
            <a:endParaRPr lang="el-GR" dirty="0"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l-GR" smtClean="0"/>
              <a:t>Η αναγκαιότητα εκμάθησης της Αγγλικής Γλώσσας  έχει μετατραπεί από προσόν</a:t>
            </a:r>
            <a:r>
              <a:rPr lang="el-GR" smtClean="0">
                <a:latin typeface="Arial" charset="0"/>
              </a:rPr>
              <a:t>, </a:t>
            </a:r>
            <a:r>
              <a:rPr lang="el-GR" smtClean="0"/>
              <a:t>όπως εννοείτο στο παρελθόν</a:t>
            </a:r>
            <a:r>
              <a:rPr lang="el-GR" smtClean="0">
                <a:latin typeface="Arial" charset="0"/>
              </a:rPr>
              <a:t>,</a:t>
            </a:r>
            <a:r>
              <a:rPr lang="el-GR" smtClean="0"/>
              <a:t>  σ</a:t>
            </a:r>
            <a:r>
              <a:rPr lang="el-GR" smtClean="0">
                <a:latin typeface="Arial" charset="0"/>
              </a:rPr>
              <a:t>ε </a:t>
            </a:r>
            <a:r>
              <a:rPr lang="el-GR" smtClean="0"/>
              <a:t>απολύτως ΑΠΑΡΑΙΤΗΤΟ ΕΡΓΑΛΕΙΟ πο</a:t>
            </a:r>
            <a:r>
              <a:rPr lang="el-GR" smtClean="0">
                <a:latin typeface="Arial" charset="0"/>
              </a:rPr>
              <a:t>υ</a:t>
            </a:r>
            <a:r>
              <a:rPr lang="el-GR" smtClean="0"/>
              <a:t> θ</a:t>
            </a:r>
            <a:r>
              <a:rPr lang="el-GR" smtClean="0">
                <a:latin typeface="Arial" charset="0"/>
              </a:rPr>
              <a:t>α</a:t>
            </a:r>
            <a:r>
              <a:rPr lang="el-GR" smtClean="0"/>
              <a:t> καταστήσει τ</a:t>
            </a:r>
            <a:r>
              <a:rPr lang="el-GR" smtClean="0">
                <a:latin typeface="Arial" charset="0"/>
              </a:rPr>
              <a:t>α</a:t>
            </a:r>
            <a:r>
              <a:rPr lang="el-GR" smtClean="0"/>
              <a:t> παιδιά μας ικανά να αποκτήσουν τ</a:t>
            </a:r>
            <a:r>
              <a:rPr lang="el-GR" smtClean="0">
                <a:latin typeface="Arial" charset="0"/>
              </a:rPr>
              <a:t>α</a:t>
            </a:r>
            <a:r>
              <a:rPr lang="el-GR" smtClean="0"/>
              <a:t> σύγχρονα  προσόντα γι</a:t>
            </a:r>
            <a:r>
              <a:rPr lang="el-GR" smtClean="0">
                <a:latin typeface="Arial" charset="0"/>
              </a:rPr>
              <a:t>α</a:t>
            </a:r>
            <a:r>
              <a:rPr lang="el-GR" smtClean="0"/>
              <a:t> τη</a:t>
            </a:r>
            <a:r>
              <a:rPr lang="el-GR" smtClean="0">
                <a:latin typeface="Arial" charset="0"/>
              </a:rPr>
              <a:t>ν</a:t>
            </a:r>
            <a:r>
              <a:rPr lang="el-GR" smtClean="0"/>
              <a:t> πετυχημένη ζωή κα</a:t>
            </a:r>
            <a:r>
              <a:rPr lang="el-GR" smtClean="0">
                <a:latin typeface="Arial" charset="0"/>
              </a:rPr>
              <a:t>ι</a:t>
            </a:r>
            <a:r>
              <a:rPr lang="el-GR" smtClean="0"/>
              <a:t> διάκρισή τους</a:t>
            </a:r>
            <a:r>
              <a:rPr lang="el-GR" smtClean="0"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1"/>
          <p:cNvSpPr>
            <a:spLocks noGrp="1"/>
          </p:cNvSpPr>
          <p:nvPr>
            <p:ph idx="1"/>
          </p:nvPr>
        </p:nvSpPr>
        <p:spPr>
          <a:xfrm>
            <a:off x="457200" y="2332038"/>
            <a:ext cx="8229600" cy="4525962"/>
          </a:xfrm>
        </p:spPr>
        <p:txBody>
          <a:bodyPr/>
          <a:lstStyle/>
          <a:p>
            <a:r>
              <a:rPr lang="el-GR" smtClean="0"/>
              <a:t>Η Αγγλική Γλώσσα γίνεται διαβατήριο ζωής κα</a:t>
            </a:r>
            <a:r>
              <a:rPr lang="el-GR" smtClean="0">
                <a:latin typeface="Arial" charset="0"/>
              </a:rPr>
              <a:t>ι</a:t>
            </a:r>
            <a:r>
              <a:rPr lang="el-GR" smtClean="0"/>
              <a:t> παράθυρο ελπίδας γι</a:t>
            </a:r>
            <a:r>
              <a:rPr lang="el-GR" smtClean="0">
                <a:latin typeface="Arial" charset="0"/>
              </a:rPr>
              <a:t>α</a:t>
            </a:r>
            <a:r>
              <a:rPr lang="el-GR" smtClean="0"/>
              <a:t> την πετυχημένη καριέρα κα</a:t>
            </a:r>
            <a:r>
              <a:rPr lang="el-GR" smtClean="0">
                <a:latin typeface="Arial" charset="0"/>
              </a:rPr>
              <a:t>ι</a:t>
            </a:r>
            <a:r>
              <a:rPr lang="el-GR" smtClean="0"/>
              <a:t> λαμπρή σταδιοδρομία τους.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686800" cy="4525962"/>
          </a:xfrm>
        </p:spPr>
        <p:txBody>
          <a:bodyPr/>
          <a:lstStyle/>
          <a:p>
            <a:r>
              <a:rPr lang="el-GR" dirty="0" smtClean="0"/>
              <a:t>1.Ανοίγει νέους ορίζοντες στ</a:t>
            </a:r>
            <a:r>
              <a:rPr lang="el-GR" dirty="0" smtClean="0">
                <a:latin typeface="Arial" charset="0"/>
              </a:rPr>
              <a:t>ο</a:t>
            </a:r>
            <a:r>
              <a:rPr lang="el-GR" dirty="0" smtClean="0"/>
              <a:t>ν τομέα της εργασίας.</a:t>
            </a:r>
          </a:p>
          <a:p>
            <a:r>
              <a:rPr lang="el-GR" dirty="0" smtClean="0"/>
              <a:t>2. Διευκολύνει την επικοινωνία γενικότερα μέσω διαδικτύου.</a:t>
            </a:r>
          </a:p>
          <a:p>
            <a:r>
              <a:rPr lang="el-GR" dirty="0" smtClean="0"/>
              <a:t>3. Ευκολία ταξιδιών για γνωριμίες με νέους τόπους και πολιτισμούς.</a:t>
            </a:r>
          </a:p>
          <a:p>
            <a:r>
              <a:rPr lang="el-GR" dirty="0" smtClean="0"/>
              <a:t>4.Συνεννόηση με τους ξένους επισκέπτες στην πατρίδα μας.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ΟΦΕΛΗ ΤΗΣ ΓΝΩΣΗΣ ΤΗΣ ΑΓΓΛΙΚΗΣ ΓΛΩΣΣΑΣ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STUDENTS BOOK</a:t>
            </a:r>
          </a:p>
          <a:p>
            <a:r>
              <a:rPr lang="en-GB" dirty="0" smtClean="0"/>
              <a:t>WORKBOOK</a:t>
            </a:r>
            <a:endParaRPr lang="en-GB" dirty="0" smtClean="0"/>
          </a:p>
          <a:p>
            <a:r>
              <a:rPr lang="en-GB" dirty="0" smtClean="0"/>
              <a:t>DICTIONARY</a:t>
            </a:r>
          </a:p>
          <a:p>
            <a:r>
              <a:rPr lang="en-GB" dirty="0" smtClean="0"/>
              <a:t>E BOOK  LANGUAGE ROOM</a:t>
            </a:r>
            <a:r>
              <a:rPr lang="el-GR" dirty="0" smtClean="0"/>
              <a:t> </a:t>
            </a:r>
            <a:r>
              <a:rPr lang="el-GR" sz="2000" dirty="0" smtClean="0"/>
              <a:t>(ΗΛΕΚΤΡΟΝΙΚΟ ΒΙΒΛΙΟ)</a:t>
            </a: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ΥΛΙΚΟ ΠΟΥ ΧΡΗΣΙΜΟΠΟΙΕΙΤΑΙ ΓΙΑ ΤΗ ΔΙΔΑΣΚΑΛΙΑ/ΜΑΘΗΣΗ</a:t>
            </a:r>
            <a:endParaRPr lang="en-US" dirty="0"/>
          </a:p>
        </p:txBody>
      </p:sp>
      <p:pic>
        <p:nvPicPr>
          <p:cNvPr id="4098" name="Picture 2" descr="Image result for EYES OPEN boo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3276600"/>
            <a:ext cx="2621784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</a:t>
            </a:r>
            <a:r>
              <a:rPr lang="el-GR" dirty="0" smtClean="0"/>
              <a:t>α παιδιά πρέπει να ανταποκρίνονται</a:t>
            </a:r>
          </a:p>
          <a:p>
            <a:pPr>
              <a:buFont typeface="Wingdings 3" pitchFamily="18" charset="2"/>
              <a:buNone/>
            </a:pPr>
            <a:r>
              <a:rPr lang="el-GR" dirty="0" smtClean="0"/>
              <a:t>   σε τέσσερεις δεξιότητες:</a:t>
            </a:r>
          </a:p>
          <a:p>
            <a:pPr>
              <a:buFont typeface="Wingdings 3" pitchFamily="18" charset="2"/>
              <a:buNone/>
            </a:pPr>
            <a:r>
              <a:rPr lang="el-GR" dirty="0" smtClean="0"/>
              <a:t>   </a:t>
            </a:r>
            <a:r>
              <a:rPr lang="en-GB" dirty="0" smtClean="0"/>
              <a:t>LISTENING,</a:t>
            </a:r>
            <a:r>
              <a:rPr lang="el-GR" dirty="0" smtClean="0"/>
              <a:t> </a:t>
            </a:r>
            <a:r>
              <a:rPr lang="en-GB" dirty="0" smtClean="0"/>
              <a:t>SPEAKING,</a:t>
            </a:r>
            <a:r>
              <a:rPr lang="el-GR" dirty="0" smtClean="0"/>
              <a:t> </a:t>
            </a:r>
            <a:r>
              <a:rPr lang="en-GB" dirty="0" smtClean="0"/>
              <a:t>READING ,</a:t>
            </a:r>
            <a:r>
              <a:rPr lang="el-GR" dirty="0" smtClean="0"/>
              <a:t> </a:t>
            </a:r>
            <a:r>
              <a:rPr lang="en-GB" dirty="0" smtClean="0"/>
              <a:t>WRITING.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200" dirty="0" smtClean="0"/>
              <a:t>FOUR SKILLS</a:t>
            </a:r>
            <a:r>
              <a:rPr lang="el-GR" sz="3200" dirty="0" smtClean="0"/>
              <a:t> (ΔΕΞΙΟΤΗΤΕΣ ΜΑΘΗΣΗΣ)</a:t>
            </a:r>
            <a:endParaRPr lang="en-US" sz="3200" dirty="0"/>
          </a:p>
        </p:txBody>
      </p:sp>
      <p:pic>
        <p:nvPicPr>
          <p:cNvPr id="19459" name="Picture 3" descr="7693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971800"/>
            <a:ext cx="6400800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μαθητές μετά το τέλος του κάθε μαθήματος πρέπει να είναι σε θέση να ανταποκρίνονται σε αυτά που έχουν διδαχθεί π.χ </a:t>
            </a:r>
          </a:p>
          <a:p>
            <a:pPr>
              <a:buNone/>
            </a:pPr>
            <a:r>
              <a:rPr lang="el-GR" dirty="0" smtClean="0"/>
              <a:t>  Εάν η θεματική μας ενότητα αναφέρεται για την φιλία θα πρέπει να έχουν την ικανότητα να </a:t>
            </a:r>
            <a:r>
              <a:rPr lang="el-GR" smtClean="0"/>
              <a:t>περιγράφουν ανθρώπους.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ΔΕΙΚΤΕΣ ΕΠΙΤΥΧΙΑΣ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endParaRPr lang="el-GR" dirty="0" smtClean="0"/>
          </a:p>
          <a:p>
            <a:r>
              <a:rPr lang="el-GR" smtClean="0"/>
              <a:t>ΔΙΑΓΩΝΙΣΜΑ </a:t>
            </a:r>
            <a:endParaRPr lang="el-GR" dirty="0" smtClean="0"/>
          </a:p>
          <a:p>
            <a:r>
              <a:rPr lang="el-GR" dirty="0" smtClean="0"/>
              <a:t>ΕΡΓΑΣΙΕΣ - </a:t>
            </a:r>
            <a:r>
              <a:rPr lang="en-US" dirty="0" smtClean="0"/>
              <a:t>PROJECTS</a:t>
            </a:r>
            <a:endParaRPr lang="el-GR" dirty="0" smtClean="0"/>
          </a:p>
          <a:p>
            <a:r>
              <a:rPr lang="el-GR" dirty="0" smtClean="0"/>
              <a:t>ΕΝΕΡΓΟ ΣΥΜΜΕΤΟΧΗ ΚΑΤΑ ΤΗ ΔΙΑΡΚΕΙΑ ΤΟΥ ΜΑΘΗΜΑΤΟΣ</a:t>
            </a:r>
          </a:p>
          <a:p>
            <a:r>
              <a:rPr lang="el-GR" dirty="0" smtClean="0"/>
              <a:t>ΕΠΙΜΕΛΕΙΑ</a:t>
            </a:r>
          </a:p>
          <a:p>
            <a:r>
              <a:rPr lang="el-GR" dirty="0" smtClean="0"/>
              <a:t>ΕΡΓΑΣΙΑ ΣΤΟ ΣΠΙΤΙ</a:t>
            </a:r>
          </a:p>
          <a:p>
            <a:pPr lvl="0">
              <a:buClr>
                <a:srgbClr val="2DA2BF"/>
              </a:buClr>
            </a:pPr>
            <a:r>
              <a:rPr lang="el-GR" dirty="0" smtClean="0"/>
              <a:t>ΣΥΝΕΠΕΙΑ </a:t>
            </a:r>
            <a:r>
              <a:rPr lang="el-GR" dirty="0" smtClean="0">
                <a:solidFill>
                  <a:prstClr val="black"/>
                </a:solidFill>
              </a:rPr>
              <a:t>ΓΕΝΙΚΑ </a:t>
            </a:r>
            <a:r>
              <a:rPr lang="el-GR" dirty="0">
                <a:solidFill>
                  <a:prstClr val="black"/>
                </a:solidFill>
              </a:rPr>
              <a:t>ΣΤΟ </a:t>
            </a:r>
            <a:r>
              <a:rPr lang="el-GR" dirty="0" smtClean="0">
                <a:solidFill>
                  <a:prstClr val="black"/>
                </a:solidFill>
              </a:rPr>
              <a:t>ΜΑΘΗΜΑ </a:t>
            </a:r>
            <a:r>
              <a:rPr lang="el-GR" dirty="0" smtClean="0"/>
              <a:t>ΚΑΙ ΕΝΔΙΑΦΕΡΟΝ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ΑΞΙΟΛΟΓΗΣΗ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4525963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GB" dirty="0" smtClean="0"/>
              <a:t>E</a:t>
            </a:r>
            <a:r>
              <a:rPr lang="el-GR" dirty="0" smtClean="0"/>
              <a:t>ΥΧΑΡΙΣΤΟΥΜΕ ΠΟΛΥ ΓΙΑ ΤΗΝ ΠΑΡΟΥΣΙΑ ΣΑΣ ΕΔΩ .</a:t>
            </a:r>
          </a:p>
          <a:p>
            <a:pPr>
              <a:buFont typeface="Wingdings 3" pitchFamily="18" charset="2"/>
              <a:buNone/>
            </a:pPr>
            <a:r>
              <a:rPr lang="el-GR" dirty="0" smtClean="0"/>
              <a:t>ΕΥΕΛΠΙΣΤΟΥΜΕ  ΓΙΑ ΜΙΑ ΣΤΕΝΗ ΣΥΝΕΡΓΑΣΙΑ</a:t>
            </a:r>
          </a:p>
          <a:p>
            <a:pPr>
              <a:buFont typeface="Wingdings 3" pitchFamily="18" charset="2"/>
              <a:buNone/>
            </a:pPr>
            <a:r>
              <a:rPr lang="el-GR" dirty="0" smtClean="0"/>
              <a:t>ΓΙΑ ΝΑ ΜΠΟΡΕΣΟΥΜΕ ΝΑ ΦΕΡΟΥΜΕ </a:t>
            </a:r>
            <a:r>
              <a:rPr lang="el-GR" dirty="0" smtClean="0"/>
              <a:t>ΤΑ</a:t>
            </a:r>
            <a:r>
              <a:rPr lang="en-GB" dirty="0" smtClean="0"/>
              <a:t> </a:t>
            </a:r>
            <a:r>
              <a:rPr lang="el-GR" dirty="0" smtClean="0"/>
              <a:t>ΚΑΛΥΤΕΡΑ </a:t>
            </a:r>
            <a:r>
              <a:rPr lang="el-GR" dirty="0" smtClean="0"/>
              <a:t>ΑΠΟΤΕΛΕΣΜΑΤΑ.</a:t>
            </a:r>
            <a:endParaRPr lang="en-US" dirty="0" smtClean="0"/>
          </a:p>
        </p:txBody>
      </p:sp>
      <p:pic>
        <p:nvPicPr>
          <p:cNvPr id="21506" name="Picture 3" descr="teachin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438400"/>
            <a:ext cx="5494338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206</TotalTime>
  <Words>257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ΠΑΡΟΥΣΙΑΣΗ ΜΑΘΗΜΑΤΟΣ ΑΓΓΛΙΚΗΣ ΓΛΩΣΣΑΣ</vt:lpstr>
      <vt:lpstr>Slide 2</vt:lpstr>
      <vt:lpstr>Slide 3</vt:lpstr>
      <vt:lpstr>ΟΦΕΛΗ ΤΗΣ ΓΝΩΣΗΣ ΤΗΣ ΑΓΓΛΙΚΗΣ ΓΛΩΣΣΑΣ</vt:lpstr>
      <vt:lpstr>ΥΛΙΚΟ ΠΟΥ ΧΡΗΣΙΜΟΠΟΙΕΙΤΑΙ ΓΙΑ ΤΗ ΔΙΔΑΣΚΑΛΙΑ/ΜΑΘΗΣΗ</vt:lpstr>
      <vt:lpstr>FOUR SKILLS (ΔΕΞΙΟΤΗΤΕΣ ΜΑΘΗΣΗΣ)</vt:lpstr>
      <vt:lpstr>ΔΕΙΚΤΕΣ ΕΠΙΤΥΧΙΑΣ</vt:lpstr>
      <vt:lpstr>ΑΞΙΟΛΟΓΗΣΗ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ΠΑΡΟΥΣΙΑΣΗ ΑΓΓΛΙΚΗΣ ΓΛΩΣΣΑΣ</dc:title>
  <dc:creator>HP</dc:creator>
  <cp:lastModifiedBy>HP</cp:lastModifiedBy>
  <cp:revision>22</cp:revision>
  <dcterms:created xsi:type="dcterms:W3CDTF">2006-08-16T00:00:00Z</dcterms:created>
  <dcterms:modified xsi:type="dcterms:W3CDTF">2016-10-11T19:49:04Z</dcterms:modified>
</cp:coreProperties>
</file>